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388" r:id="rId3"/>
    <p:sldId id="389" r:id="rId4"/>
    <p:sldId id="390" r:id="rId5"/>
    <p:sldId id="257" r:id="rId6"/>
    <p:sldId id="412" r:id="rId7"/>
    <p:sldId id="413" r:id="rId8"/>
    <p:sldId id="414" r:id="rId9"/>
    <p:sldId id="415" r:id="rId10"/>
    <p:sldId id="305" r:id="rId11"/>
    <p:sldId id="391" r:id="rId12"/>
    <p:sldId id="394" r:id="rId13"/>
    <p:sldId id="395" r:id="rId14"/>
    <p:sldId id="396" r:id="rId15"/>
    <p:sldId id="417" r:id="rId16"/>
    <p:sldId id="397" r:id="rId17"/>
    <p:sldId id="399" r:id="rId18"/>
    <p:sldId id="392" r:id="rId19"/>
    <p:sldId id="398" r:id="rId20"/>
    <p:sldId id="400" r:id="rId21"/>
    <p:sldId id="401" r:id="rId22"/>
    <p:sldId id="258" r:id="rId23"/>
    <p:sldId id="409" r:id="rId24"/>
    <p:sldId id="403" r:id="rId25"/>
    <p:sldId id="404" r:id="rId26"/>
    <p:sldId id="410" r:id="rId27"/>
    <p:sldId id="364" r:id="rId28"/>
    <p:sldId id="272" r:id="rId29"/>
    <p:sldId id="285" r:id="rId30"/>
    <p:sldId id="278" r:id="rId31"/>
    <p:sldId id="411" r:id="rId32"/>
    <p:sldId id="393" r:id="rId33"/>
    <p:sldId id="295" r:id="rId34"/>
    <p:sldId id="406" r:id="rId35"/>
    <p:sldId id="407" r:id="rId36"/>
    <p:sldId id="408" r:id="rId37"/>
    <p:sldId id="405" r:id="rId38"/>
    <p:sldId id="304" r:id="rId39"/>
    <p:sldId id="301" r:id="rId40"/>
    <p:sldId id="296" r:id="rId41"/>
    <p:sldId id="312" r:id="rId42"/>
    <p:sldId id="313" r:id="rId43"/>
    <p:sldId id="416" r:id="rId44"/>
    <p:sldId id="418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xposé" id="{7A4BE7A1-CC52-F64B-81E9-FB5EA9E4FACE}">
          <p14:sldIdLst>
            <p14:sldId id="256"/>
            <p14:sldId id="388"/>
            <p14:sldId id="389"/>
            <p14:sldId id="390"/>
            <p14:sldId id="257"/>
            <p14:sldId id="412"/>
            <p14:sldId id="413"/>
            <p14:sldId id="414"/>
            <p14:sldId id="415"/>
            <p14:sldId id="305"/>
            <p14:sldId id="391"/>
            <p14:sldId id="394"/>
            <p14:sldId id="395"/>
            <p14:sldId id="396"/>
            <p14:sldId id="417"/>
            <p14:sldId id="397"/>
            <p14:sldId id="399"/>
            <p14:sldId id="392"/>
            <p14:sldId id="398"/>
            <p14:sldId id="400"/>
            <p14:sldId id="401"/>
            <p14:sldId id="258"/>
            <p14:sldId id="409"/>
            <p14:sldId id="403"/>
            <p14:sldId id="404"/>
            <p14:sldId id="410"/>
            <p14:sldId id="364"/>
            <p14:sldId id="272"/>
            <p14:sldId id="285"/>
            <p14:sldId id="278"/>
            <p14:sldId id="411"/>
            <p14:sldId id="393"/>
            <p14:sldId id="295"/>
            <p14:sldId id="406"/>
            <p14:sldId id="407"/>
            <p14:sldId id="408"/>
            <p14:sldId id="405"/>
            <p14:sldId id="304"/>
            <p14:sldId id="301"/>
            <p14:sldId id="296"/>
            <p14:sldId id="312"/>
            <p14:sldId id="313"/>
            <p14:sldId id="416"/>
            <p14:sldId id="41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C2C9"/>
    <a:srgbClr val="3C83AA"/>
    <a:srgbClr val="FF6FF1"/>
    <a:srgbClr val="F7F7F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5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 Condensed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 Condensed" pitchFamily="2" charset="0"/>
              </a:defRPr>
            </a:lvl1pPr>
          </a:lstStyle>
          <a:p>
            <a:fld id="{4AA1DD26-1DC1-4BAF-B550-62BDE610A5A3}" type="datetimeFigureOut">
              <a:rPr lang="fr-FR" smtClean="0"/>
              <a:pPr/>
              <a:t>25/01/2024</a:t>
            </a:fld>
            <a:endParaRPr lang="fr-F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 Condensed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 Condensed" pitchFamily="2" charset="0"/>
              </a:defRPr>
            </a:lvl1pPr>
          </a:lstStyle>
          <a:p>
            <a:fld id="{35C9D436-EE31-4E9A-83E7-35EA20D6799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760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 Condensed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 Condensed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 Condensed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 Condensed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 Condensed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46AB1-4E63-4EDC-A178-8B75CBCA8F71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493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46AB1-4E63-4EDC-A178-8B75CBCA8F71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760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46AB1-4E63-4EDC-A178-8B75CBCA8F71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021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baseline="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46AB1-4E63-4EDC-A178-8B75CBCA8F71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713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46AB1-4E63-4EDC-A178-8B75CBCA8F71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6856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46AB1-4E63-4EDC-A178-8B75CBCA8F71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481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46AB1-4E63-4EDC-A178-8B75CBCA8F71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082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46AB1-4E63-4EDC-A178-8B75CBCA8F71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966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46AB1-4E63-4EDC-A178-8B75CBCA8F71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275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46AB1-4E63-4EDC-A178-8B75CBCA8F71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810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46AB1-4E63-4EDC-A178-8B75CBCA8F71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3570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46AB1-4E63-4EDC-A178-8B75CBCA8F71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392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46AB1-4E63-4EDC-A178-8B75CBCA8F71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18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46AB1-4E63-4EDC-A178-8B75CBCA8F71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6754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46AB1-4E63-4EDC-A178-8B75CBCA8F71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675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46AB1-4E63-4EDC-A178-8B75CBCA8F71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661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23100"/>
            <a:ext cx="7886700" cy="5211482"/>
          </a:xfrm>
        </p:spPr>
        <p:txBody>
          <a:bodyPr>
            <a:normAutofit/>
          </a:bodyPr>
          <a:lstStyle>
            <a:lvl1pPr>
              <a:buClr>
                <a:srgbClr val="3C83AA"/>
              </a:buClr>
              <a:defRPr sz="2400">
                <a:solidFill>
                  <a:srgbClr val="3C83AA"/>
                </a:solidFill>
              </a:defRPr>
            </a:lvl1pPr>
            <a:lvl2pPr marL="314325" indent="-169863">
              <a:buClr>
                <a:srgbClr val="64C2C9"/>
              </a:buClr>
              <a:tabLst/>
              <a:defRPr sz="2000"/>
            </a:lvl2pPr>
            <a:lvl3pPr marL="579438" indent="-241300">
              <a:tabLst/>
              <a:defRPr sz="1800">
                <a:solidFill>
                  <a:schemeClr val="accent1"/>
                </a:solidFill>
              </a:defRPr>
            </a:lvl3pPr>
            <a:lvl4pPr marL="712788" indent="-254000">
              <a:tabLst/>
              <a:defRPr sz="1600"/>
            </a:lvl4pPr>
            <a:lvl5pPr marL="762000" indent="-193675">
              <a:tabLst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8F56-BC63-424D-9C0E-828AB7DC0C98}" type="datetimeFigureOut">
              <a:rPr lang="fr-FR" smtClean="0"/>
              <a:t>25/01/2024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9ED0967-A0C2-D049-A4E2-4F7440EF3427}"/>
              </a:ext>
            </a:extLst>
          </p:cNvPr>
          <p:cNvGrpSpPr/>
          <p:nvPr userDrawn="1"/>
        </p:nvGrpSpPr>
        <p:grpSpPr>
          <a:xfrm>
            <a:off x="-2256" y="687233"/>
            <a:ext cx="8276316" cy="17317"/>
            <a:chOff x="-2256" y="624887"/>
            <a:chExt cx="8276316" cy="17317"/>
          </a:xfrm>
        </p:grpSpPr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E0FC5CF6-B494-1E4F-B041-B433F625D3D3}"/>
                </a:ext>
              </a:extLst>
            </p:cNvPr>
            <p:cNvCxnSpPr/>
            <p:nvPr userDrawn="1"/>
          </p:nvCxnSpPr>
          <p:spPr>
            <a:xfrm>
              <a:off x="1209" y="624887"/>
              <a:ext cx="827285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F8E7F500-BC5B-054C-A596-43D4C2F0A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256" y="642204"/>
              <a:ext cx="7652860" cy="0"/>
            </a:xfrm>
            <a:prstGeom prst="line">
              <a:avLst/>
            </a:prstGeom>
            <a:ln w="19050">
              <a:solidFill>
                <a:srgbClr val="64C2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803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6000" y="2214000"/>
            <a:ext cx="6949350" cy="773817"/>
          </a:xfrm>
        </p:spPr>
        <p:txBody>
          <a:bodyPr anchor="b"/>
          <a:lstStyle>
            <a:lvl1pPr>
              <a:defRPr sz="4400" b="0" i="0">
                <a:solidFill>
                  <a:schemeClr val="tx1"/>
                </a:solidFill>
                <a:latin typeface="Roboto Condense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6000" y="3302531"/>
            <a:ext cx="69493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C83A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8F56-BC63-424D-9C0E-828AB7DC0C98}" type="datetimeFigureOut">
              <a:rPr lang="fr-FR" smtClean="0"/>
              <a:t>25/01/2024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04903"/>
            <a:ext cx="3429000" cy="365125"/>
          </a:xfrm>
        </p:spPr>
        <p:txBody>
          <a:bodyPr/>
          <a:lstStyle/>
          <a:p>
            <a:r>
              <a:rPr lang="fr-FR" dirty="0"/>
              <a:t>Laboratoire de Thermique et Energie de Nantes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A7D4A3-E15E-9C42-981F-B63FEEF3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300333" cy="15251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4C2A79-281C-A448-B5C3-4F2369A9AA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4445" y="5700383"/>
            <a:ext cx="623192" cy="630582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C474E5C9-F7E6-974B-948E-B176185606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982" y="5688375"/>
            <a:ext cx="1662793" cy="52023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0C71B96-3D8F-2D42-9BC8-5F090F4253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9107"/>
            <a:ext cx="1891145" cy="70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57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6000" y="2702377"/>
            <a:ext cx="6949350" cy="773817"/>
          </a:xfrm>
        </p:spPr>
        <p:txBody>
          <a:bodyPr anchor="b"/>
          <a:lstStyle>
            <a:lvl1pPr>
              <a:defRPr sz="4400" b="0" i="0">
                <a:solidFill>
                  <a:schemeClr val="tx1"/>
                </a:solidFill>
                <a:latin typeface="Roboto Condense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8F56-BC63-424D-9C0E-828AB7DC0C98}" type="datetimeFigureOut">
              <a:rPr lang="fr-FR" smtClean="0"/>
              <a:t>25/01/2024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04903"/>
            <a:ext cx="3429000" cy="365125"/>
          </a:xfrm>
        </p:spPr>
        <p:txBody>
          <a:bodyPr/>
          <a:lstStyle/>
          <a:p>
            <a:r>
              <a:rPr lang="fr-FR" dirty="0"/>
              <a:t>Laboratoire de Thermique et Energie de Nantes</a:t>
            </a:r>
          </a:p>
        </p:txBody>
      </p:sp>
    </p:spTree>
    <p:extLst>
      <p:ext uri="{BB962C8B-B14F-4D97-AF65-F5344CB8AC3E}">
        <p14:creationId xmlns:p14="http://schemas.microsoft.com/office/powerpoint/2010/main" val="763195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798653"/>
            <a:ext cx="3886200" cy="53783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798653"/>
            <a:ext cx="3886200" cy="53783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8F56-BC63-424D-9C0E-828AB7DC0C98}" type="datetimeFigureOut">
              <a:rPr lang="fr-FR" smtClean="0"/>
              <a:t>25/01/2024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873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8F56-BC63-424D-9C0E-828AB7DC0C98}" type="datetimeFigureOut">
              <a:rPr lang="fr-FR" smtClean="0"/>
              <a:t>25/01/2024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43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8F56-BC63-424D-9C0E-828AB7DC0C98}" type="datetimeFigureOut">
              <a:rPr lang="fr-FR" smtClean="0"/>
              <a:t>25/01/2024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00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8149" y="138551"/>
            <a:ext cx="7447200" cy="444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818923"/>
            <a:ext cx="7886700" cy="5358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69728E-CBB8-C54B-BA6C-E5BC29780068}"/>
              </a:ext>
            </a:extLst>
          </p:cNvPr>
          <p:cNvSpPr/>
          <p:nvPr userDrawn="1"/>
        </p:nvSpPr>
        <p:spPr>
          <a:xfrm>
            <a:off x="8704" y="6639121"/>
            <a:ext cx="9135290" cy="224361"/>
          </a:xfrm>
          <a:prstGeom prst="rect">
            <a:avLst/>
          </a:prstGeom>
          <a:gradFill>
            <a:gsLst>
              <a:gs pos="0">
                <a:srgbClr val="3C83AA"/>
              </a:gs>
              <a:gs pos="48000">
                <a:srgbClr val="64C2C9"/>
              </a:gs>
              <a:gs pos="100000">
                <a:srgbClr val="64C2C9">
                  <a:lumMod val="50000"/>
                  <a:lumOff val="5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Roboto Condense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62BF76-DC54-D841-8F04-7C62CF44BFA4}"/>
              </a:ext>
            </a:extLst>
          </p:cNvPr>
          <p:cNvSpPr/>
          <p:nvPr userDrawn="1"/>
        </p:nvSpPr>
        <p:spPr>
          <a:xfrm>
            <a:off x="8464729" y="6671099"/>
            <a:ext cx="531221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267485ED-8D98-3C4B-8C58-CD2C0C352715}" type="slidenum">
              <a:rPr lang="fr-FR" sz="2000" b="0" i="0" baseline="30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cs typeface="Poppins Medium" panose="02000000000000000000" pitchFamily="2" charset="0"/>
              </a:rPr>
              <a:t>‹N°›</a:t>
            </a:fld>
            <a:endParaRPr lang="fr-FR" sz="2000" b="0" i="0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cs typeface="Poppins Medium" panose="02000000000000000000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3998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Roboto Condensed" pitchFamily="2" charset="0"/>
              </a:defRPr>
            </a:lvl1pPr>
          </a:lstStyle>
          <a:p>
            <a:fld id="{AC568F56-BC63-424D-9C0E-828AB7DC0C98}" type="datetimeFigureOut">
              <a:rPr lang="fr-FR" smtClean="0"/>
              <a:pPr/>
              <a:t>25/01/2024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3998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Roboto Condensed" pitchFamily="2" charset="0"/>
              </a:defRPr>
            </a:lvl1pPr>
          </a:lstStyle>
          <a:p>
            <a:r>
              <a:rPr lang="fr-FR" dirty="0"/>
              <a:t>LTEN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2F59F8-2C1E-A344-AA47-23B20AEE3FB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08" y="98152"/>
            <a:ext cx="728480" cy="4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5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8" r:id="rId3"/>
    <p:sldLayoutId id="2147483664" r:id="rId4"/>
    <p:sldLayoutId id="2147483666" r:id="rId5"/>
    <p:sldLayoutId id="214748366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Roboto Condense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C83AA"/>
        </a:buClr>
        <a:buFont typeface="Wingdings" pitchFamily="2" charset="2"/>
        <a:buChar char="§"/>
        <a:defRPr sz="2400" b="0" i="0" kern="1200">
          <a:solidFill>
            <a:schemeClr val="accent1"/>
          </a:solidFill>
          <a:latin typeface="Roboto Condensed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4C2C9"/>
        </a:buClr>
        <a:buFont typeface="Wingdings" pitchFamily="2" charset="2"/>
        <a:buChar char="§"/>
        <a:defRPr sz="2000" b="0" i="0" kern="1200">
          <a:solidFill>
            <a:schemeClr val="tx1"/>
          </a:solidFill>
          <a:latin typeface="Roboto Condensed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800" b="0" i="0" kern="1200">
          <a:solidFill>
            <a:srgbClr val="00B0F0"/>
          </a:solidFill>
          <a:latin typeface="Roboto Condense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600" b="0" i="0" kern="1200">
          <a:solidFill>
            <a:schemeClr val="tx1"/>
          </a:solidFill>
          <a:latin typeface="Roboto Condensed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600" b="0" i="0" kern="1200">
          <a:solidFill>
            <a:schemeClr val="tx1"/>
          </a:solidFill>
          <a:latin typeface="Roboto Condense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0.png"/><Relationship Id="rId5" Type="http://schemas.microsoft.com/office/2007/relationships/hdphoto" Target="../media/hdphoto1.wdp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8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gif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6.png"/><Relationship Id="rId4" Type="http://schemas.openxmlformats.org/officeDocument/2006/relationships/image" Target="../media/image135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8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45.png"/><Relationship Id="rId5" Type="http://schemas.openxmlformats.org/officeDocument/2006/relationships/image" Target="../media/image140.png"/><Relationship Id="rId10" Type="http://schemas.openxmlformats.org/officeDocument/2006/relationships/image" Target="../media/image144.png"/><Relationship Id="rId4" Type="http://schemas.openxmlformats.org/officeDocument/2006/relationships/image" Target="../media/image139.png"/><Relationship Id="rId9" Type="http://schemas.openxmlformats.org/officeDocument/2006/relationships/image" Target="../media/image1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FF95343-DBBB-4C06-AAD4-23FAE6618B3E}"/>
              </a:ext>
            </a:extLst>
          </p:cNvPr>
          <p:cNvSpPr/>
          <p:nvPr/>
        </p:nvSpPr>
        <p:spPr>
          <a:xfrm>
            <a:off x="0" y="6444344"/>
            <a:ext cx="9144000" cy="224361"/>
          </a:xfrm>
          <a:prstGeom prst="rect">
            <a:avLst/>
          </a:prstGeom>
          <a:solidFill>
            <a:srgbClr val="64C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DCFB5C-00C3-40C4-9284-A7833CEF0796}"/>
              </a:ext>
            </a:extLst>
          </p:cNvPr>
          <p:cNvSpPr/>
          <p:nvPr/>
        </p:nvSpPr>
        <p:spPr>
          <a:xfrm>
            <a:off x="1849820" y="4008830"/>
            <a:ext cx="115498" cy="1406153"/>
          </a:xfrm>
          <a:prstGeom prst="rect">
            <a:avLst/>
          </a:prstGeom>
          <a:solidFill>
            <a:srgbClr val="3C8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4F4D5C-9E96-4E7C-B3E0-F05AB63DEB73}"/>
              </a:ext>
            </a:extLst>
          </p:cNvPr>
          <p:cNvSpPr/>
          <p:nvPr/>
        </p:nvSpPr>
        <p:spPr>
          <a:xfrm>
            <a:off x="2091559" y="3937655"/>
            <a:ext cx="68268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>
                <a:latin typeface="Roboto Condensed" pitchFamily="2" charset="0"/>
                <a:ea typeface="Roboto Condensed" pitchFamily="2" charset="0"/>
              </a:rPr>
              <a:t>Le LTEN, activité composites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latin typeface="Roboto Condensed" pitchFamily="2" charset="0"/>
                <a:ea typeface="Roboto Condensed" pitchFamily="2" charset="0"/>
              </a:rPr>
              <a:t>Procédés Composites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FR" dirty="0">
                <a:latin typeface="Roboto Condensed" pitchFamily="2" charset="0"/>
                <a:ea typeface="Roboto Condensed" pitchFamily="2" charset="0"/>
              </a:rPr>
              <a:t>Analyse thermique - instrumentation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latin typeface="Roboto Condensed" pitchFamily="2" charset="0"/>
                <a:ea typeface="Roboto Condensed" pitchFamily="2" charset="0"/>
              </a:rPr>
              <a:t>Appareils multifonctionnels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err="1">
                <a:latin typeface="Roboto Condensed" pitchFamily="2" charset="0"/>
                <a:ea typeface="Roboto Condensed" pitchFamily="2" charset="0"/>
              </a:rPr>
              <a:t>Rhéocinétique</a:t>
            </a:r>
            <a:endParaRPr lang="fr-FR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277345B-C0C0-5341-873D-C8DFDA412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212" y="314623"/>
            <a:ext cx="6495393" cy="983692"/>
          </a:xfrm>
        </p:spPr>
        <p:txBody>
          <a:bodyPr/>
          <a:lstStyle/>
          <a:p>
            <a:r>
              <a:rPr lang="fr-FR" sz="3200" dirty="0">
                <a:ln w="0"/>
                <a:ea typeface="Roboto Condensed" pitchFamily="2" charset="0"/>
                <a:cs typeface="Poppins Medium" panose="02000000000000000000" pitchFamily="2" charset="0"/>
              </a:rPr>
              <a:t>Caractérisation multi-physique de composites en cours de transformation</a:t>
            </a:r>
            <a:endParaRPr lang="fr-FR" b="1" dirty="0">
              <a:ea typeface="Roboto Condense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C3567B-7C42-284D-9621-5CDE99D6A0CE}"/>
              </a:ext>
            </a:extLst>
          </p:cNvPr>
          <p:cNvSpPr txBox="1"/>
          <p:nvPr/>
        </p:nvSpPr>
        <p:spPr>
          <a:xfrm>
            <a:off x="1030013" y="1536641"/>
            <a:ext cx="71575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3C83AA"/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Steven Le Corre</a:t>
            </a:r>
          </a:p>
          <a:p>
            <a:pPr algn="ctr"/>
            <a:r>
              <a:rPr lang="fr-FR" dirty="0">
                <a:solidFill>
                  <a:srgbClr val="3C83AA"/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Nantes Université, CNRS, Laboratoire de Thermique et Energie de Nantes</a:t>
            </a:r>
          </a:p>
          <a:p>
            <a:pPr marL="9525" indent="-9525" algn="ctr"/>
            <a:endParaRPr lang="fr-FR" dirty="0">
              <a:solidFill>
                <a:schemeClr val="bg1">
                  <a:lumMod val="50000"/>
                </a:schemeClr>
              </a:solidFill>
              <a:latin typeface="Roboto Condensed" pitchFamily="2" charset="0"/>
              <a:ea typeface="Roboto Condensed" pitchFamily="2" charset="0"/>
              <a:cs typeface="Poppins SemiBold" panose="02000000000000000000" pitchFamily="2" charset="0"/>
            </a:endParaRPr>
          </a:p>
          <a:p>
            <a:pPr marL="9525" indent="-9525"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Collaborateurs : Vincent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Sobotka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, Jean-Luc Bailleul, Didier Delaunay,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Mael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Péron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 (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GeM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) </a:t>
            </a:r>
          </a:p>
          <a:p>
            <a:pPr marL="9525" indent="-9525"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Thèses : Xavier Tardif, Baptiste Pignon,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Mael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Péron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, Romain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Cardinaud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, </a:t>
            </a:r>
            <a:br>
              <a:rPr lang="fr-FR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</a:b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Rima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Sfar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Zbed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,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Sourour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  <a:cs typeface="Poppins SemiBold" panose="02000000000000000000" pitchFamily="2" charset="0"/>
              </a:rPr>
              <a:t>Traouli</a:t>
            </a:r>
            <a:endParaRPr lang="fr-FR" dirty="0">
              <a:solidFill>
                <a:schemeClr val="bg1">
                  <a:lumMod val="50000"/>
                </a:schemeClr>
              </a:solidFill>
              <a:latin typeface="Roboto Condensed" pitchFamily="2" charset="0"/>
              <a:ea typeface="Roboto Condensed" pitchFamily="2" charset="0"/>
              <a:cs typeface="Poppins SemiBold" panose="020000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02B8857-7283-E741-8430-0320AA19094E}"/>
              </a:ext>
            </a:extLst>
          </p:cNvPr>
          <p:cNvSpPr txBox="1"/>
          <p:nvPr/>
        </p:nvSpPr>
        <p:spPr>
          <a:xfrm rot="16200000">
            <a:off x="1087024" y="4516729"/>
            <a:ext cx="1177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Roboto Condensed" pitchFamily="2" charset="0"/>
                <a:ea typeface="Roboto Condensed" pitchFamily="2" charset="0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2682523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43D0EDD-1D9D-4D45-AAF3-5853B4378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Impact de la thermique et du changement d’état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Défauts potentiels </a:t>
            </a:r>
          </a:p>
        </p:txBody>
      </p:sp>
      <p:pic>
        <p:nvPicPr>
          <p:cNvPr id="6" name="Image 46" descr="DSC023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6956" y="4622414"/>
            <a:ext cx="2109173" cy="1512168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http://www.scielo.br/img/revistas/mr/v13n2/05f02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059" y="5126470"/>
            <a:ext cx="2664296" cy="1224136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http://media.materialsviews.com/wp-content/uploads/2012/09/CNT-fiber-under-S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7292" y="4395879"/>
            <a:ext cx="2339752" cy="1539021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A44474F6-C832-5849-8FA6-1C92CD7C935C}"/>
              </a:ext>
            </a:extLst>
          </p:cNvPr>
          <p:cNvGrpSpPr/>
          <p:nvPr/>
        </p:nvGrpSpPr>
        <p:grpSpPr>
          <a:xfrm>
            <a:off x="683568" y="1295644"/>
            <a:ext cx="7253476" cy="2038016"/>
            <a:chOff x="683568" y="1295644"/>
            <a:chExt cx="7253476" cy="2038016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66D1C3F-FCB9-FB42-8B33-25EF0BA13971}"/>
                </a:ext>
              </a:extLst>
            </p:cNvPr>
            <p:cNvGrpSpPr/>
            <p:nvPr/>
          </p:nvGrpSpPr>
          <p:grpSpPr>
            <a:xfrm>
              <a:off x="683568" y="1844824"/>
              <a:ext cx="2088232" cy="1152128"/>
              <a:chOff x="683568" y="1844824"/>
              <a:chExt cx="2088232" cy="1152128"/>
            </a:xfrm>
          </p:grpSpPr>
          <p:pic>
            <p:nvPicPr>
              <p:cNvPr id="12" name="Picture 1" descr="C:\Users\mperon.LTNLABO\Documents\Soutenance\Pièce_finale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568" y="2492896"/>
                <a:ext cx="1577975" cy="50405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3" name="Ellipse 12"/>
              <p:cNvSpPr/>
              <p:nvPr/>
            </p:nvSpPr>
            <p:spPr>
              <a:xfrm>
                <a:off x="1907704" y="2492896"/>
                <a:ext cx="360040" cy="21602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5" name="Connecteur droit avec flèche 14"/>
              <p:cNvCxnSpPr>
                <a:stCxn id="13" idx="0"/>
              </p:cNvCxnSpPr>
              <p:nvPr/>
            </p:nvCxnSpPr>
            <p:spPr>
              <a:xfrm flipV="1">
                <a:off x="2087724" y="1844824"/>
                <a:ext cx="684076" cy="64807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3057" name="Picture 1" descr="C:\Users\mperon.LTNLABO\Documents\Soutenance\MeFCompositeMicro3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83768" y="1295644"/>
              <a:ext cx="5453276" cy="2038016"/>
            </a:xfrm>
            <a:prstGeom prst="rect">
              <a:avLst/>
            </a:prstGeom>
            <a:noFill/>
          </p:spPr>
        </p:pic>
      </p:grpSp>
      <p:sp>
        <p:nvSpPr>
          <p:cNvPr id="18" name="Rectangle à coins arrondis 17"/>
          <p:cNvSpPr/>
          <p:nvPr/>
        </p:nvSpPr>
        <p:spPr>
          <a:xfrm>
            <a:off x="2051720" y="3493626"/>
            <a:ext cx="1584176" cy="3600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Retraits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4355976" y="3493626"/>
            <a:ext cx="2952328" cy="3600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Contraintes résiduelles</a:t>
            </a:r>
          </a:p>
        </p:txBody>
      </p:sp>
      <p:sp>
        <p:nvSpPr>
          <p:cNvPr id="20" name="Flèche droite 19"/>
          <p:cNvSpPr/>
          <p:nvPr/>
        </p:nvSpPr>
        <p:spPr>
          <a:xfrm>
            <a:off x="3779912" y="3637642"/>
            <a:ext cx="432048" cy="72008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5C9CD25-E4EC-E64B-9B13-F08084C90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Procédés Composites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480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F0FE3D-DFFA-7049-9081-49B7DC3E4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000" y="2702377"/>
            <a:ext cx="6949350" cy="1354616"/>
          </a:xfrm>
        </p:spPr>
        <p:txBody>
          <a:bodyPr anchor="t"/>
          <a:lstStyle/>
          <a:p>
            <a:r>
              <a:rPr lang="fr-FR" dirty="0"/>
              <a:t>3 – Analyse thermique et instrumentation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15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55F62BA-9C1C-BB49-BD57-7B2861D23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thermique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0DDF8A-FC77-1B48-852B-0F68EE8F2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Equation de la chaleur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Paramètres thermo-dépendants à identifier</a:t>
            </a:r>
          </a:p>
          <a:p>
            <a:endParaRPr lang="fr-FR" dirty="0"/>
          </a:p>
          <a:p>
            <a:r>
              <a:rPr lang="fr-FR" dirty="0"/>
              <a:t>Méthodes standard</a:t>
            </a:r>
          </a:p>
          <a:p>
            <a:pPr lvl="1"/>
            <a:r>
              <a:rPr lang="fr-FR" dirty="0"/>
              <a:t>Adaptée à l’état liquide ou l’état solide, difficulté de l’étude de la transition</a:t>
            </a:r>
          </a:p>
          <a:p>
            <a:pPr lvl="1"/>
            <a:r>
              <a:rPr lang="fr-FR" dirty="0"/>
              <a:t>Pas toujours adaptées aux vitesses de chauffage industrielles</a:t>
            </a:r>
          </a:p>
          <a:p>
            <a:endParaRPr lang="fr-FR" dirty="0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F7BFDB3-7D0E-6C4C-B253-0EFDB15FD242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1861355" y="2207422"/>
            <a:ext cx="187151" cy="10153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24ED548-EEAF-C242-8BB2-75969AEF40EE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3934015" y="2258379"/>
            <a:ext cx="375226" cy="10794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ABA1342-FAD6-AF4D-BD8F-624A9BE83C67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6190593" y="2133007"/>
            <a:ext cx="443482" cy="14624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651D3CF-A9C6-754E-A357-41EB5984C8C9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7346732" y="2207422"/>
            <a:ext cx="824923" cy="13806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ED824AA1-C3D4-914E-9562-B2B2A92E5AEA}"/>
              </a:ext>
            </a:extLst>
          </p:cNvPr>
          <p:cNvSpPr txBox="1"/>
          <p:nvPr/>
        </p:nvSpPr>
        <p:spPr>
          <a:xfrm>
            <a:off x="791309" y="3222778"/>
            <a:ext cx="2140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Roboto Condensed" pitchFamily="2" charset="0"/>
                <a:ea typeface="Roboto Condensed" pitchFamily="2" charset="0"/>
              </a:rPr>
              <a:t>Capacité calorifique massique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E7478C2-1966-AB4C-ACA7-833233838892}"/>
              </a:ext>
            </a:extLst>
          </p:cNvPr>
          <p:cNvSpPr txBox="1"/>
          <p:nvPr/>
        </p:nvSpPr>
        <p:spPr>
          <a:xfrm>
            <a:off x="2633878" y="3337854"/>
            <a:ext cx="2600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Roboto Condensed" pitchFamily="2" charset="0"/>
                <a:ea typeface="Roboto Condensed" pitchFamily="2" charset="0"/>
              </a:rPr>
              <a:t>Tenseur de conductivité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54730A-E7AC-904F-AF09-F044C59D855C}"/>
              </a:ext>
            </a:extLst>
          </p:cNvPr>
          <p:cNvSpPr txBox="1"/>
          <p:nvPr/>
        </p:nvSpPr>
        <p:spPr>
          <a:xfrm>
            <a:off x="5214219" y="3595445"/>
            <a:ext cx="1952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Roboto Condensed" pitchFamily="2" charset="0"/>
                <a:ea typeface="Roboto Condensed" pitchFamily="2" charset="0"/>
              </a:rPr>
              <a:t>Enthalpie de réaction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CA9C8DD-59DA-5F43-B456-A8812FC9F547}"/>
              </a:ext>
            </a:extLst>
          </p:cNvPr>
          <p:cNvSpPr txBox="1"/>
          <p:nvPr/>
        </p:nvSpPr>
        <p:spPr>
          <a:xfrm>
            <a:off x="6871518" y="3588025"/>
            <a:ext cx="2600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Roboto Condensed" pitchFamily="2" charset="0"/>
                <a:ea typeface="Roboto Condensed" pitchFamily="2" charset="0"/>
              </a:rPr>
              <a:t>Cinétique réactionnelle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F61F9B8-60B6-884A-9B68-20F76D35E7C6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822840" y="2049516"/>
            <a:ext cx="781983" cy="5369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C93BF987-FF80-6F4E-A755-5BC6943BFE6F}"/>
              </a:ext>
            </a:extLst>
          </p:cNvPr>
          <p:cNvSpPr txBox="1"/>
          <p:nvPr/>
        </p:nvSpPr>
        <p:spPr>
          <a:xfrm>
            <a:off x="134657" y="2586485"/>
            <a:ext cx="137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Roboto Condensed" pitchFamily="2" charset="0"/>
                <a:ea typeface="Roboto Condensed" pitchFamily="2" charset="0"/>
              </a:rPr>
              <a:t>Masse volumique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FF57405C-C5F5-634F-B381-CD61BF133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951" y="1647624"/>
            <a:ext cx="5581901" cy="4853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5F75E3-9C59-434C-95CA-181DBD687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042" y="4596743"/>
            <a:ext cx="4503019" cy="28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1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55F62BA-9C1C-BB49-BD57-7B2861D23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thermique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0DDF8A-FC77-1B48-852B-0F68EE8F2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Calorimétrie</a:t>
            </a:r>
          </a:p>
          <a:p>
            <a:pPr lvl="1"/>
            <a:r>
              <a:rPr lang="fr-FR" dirty="0"/>
              <a:t>DSC</a:t>
            </a:r>
          </a:p>
          <a:p>
            <a:pPr lvl="1"/>
            <a:r>
              <a:rPr lang="fr-FR" dirty="0"/>
              <a:t>Cp et cinétique</a:t>
            </a:r>
          </a:p>
          <a:p>
            <a:pPr lvl="1"/>
            <a:r>
              <a:rPr lang="fr-FR" dirty="0"/>
              <a:t>max 20K/min</a:t>
            </a:r>
          </a:p>
          <a:p>
            <a:pPr lvl="1"/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3729744-6D01-9C46-AAFB-ACFE83C47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354" y="922353"/>
            <a:ext cx="3001821" cy="23288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142F3D4-5D8D-1E45-A0F8-DA526D6CD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445" y="3773158"/>
            <a:ext cx="3132686" cy="243042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BD2EE85-710F-E746-A564-FE5ACBC698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24441" y="355289"/>
            <a:ext cx="1437792" cy="278212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F35AE1B-E329-B847-86AE-72B120B82526}"/>
              </a:ext>
            </a:extLst>
          </p:cNvPr>
          <p:cNvGrpSpPr/>
          <p:nvPr/>
        </p:nvGrpSpPr>
        <p:grpSpPr>
          <a:xfrm>
            <a:off x="859390" y="2744691"/>
            <a:ext cx="3143067" cy="3713796"/>
            <a:chOff x="233484" y="2522557"/>
            <a:chExt cx="3215295" cy="379914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377BEA0-47AD-EC41-ABD9-D41F30855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719" y="2522557"/>
              <a:ext cx="3048197" cy="3476516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81CF92B-AB19-AC41-9F75-24C5943CFC5E}"/>
                </a:ext>
              </a:extLst>
            </p:cNvPr>
            <p:cNvSpPr txBox="1"/>
            <p:nvPr/>
          </p:nvSpPr>
          <p:spPr>
            <a:xfrm>
              <a:off x="233484" y="6006848"/>
              <a:ext cx="3215295" cy="314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Roboto Condensed" pitchFamily="2" charset="0"/>
                  <a:ea typeface="Roboto Condensed" pitchFamily="2" charset="0"/>
                </a:rPr>
                <a:t>TP : Chauffage/Fusion de différents PEKK</a:t>
              </a: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EEB4EAEC-D8B4-034D-A5D5-DC48D9FDF971}"/>
              </a:ext>
            </a:extLst>
          </p:cNvPr>
          <p:cNvSpPr txBox="1"/>
          <p:nvPr/>
        </p:nvSpPr>
        <p:spPr>
          <a:xfrm>
            <a:off x="5639679" y="3218914"/>
            <a:ext cx="3609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Roboto Condensed" pitchFamily="2" charset="0"/>
                <a:ea typeface="Roboto Condensed" pitchFamily="2" charset="0"/>
              </a:rPr>
              <a:t>TD : chauffage/cuisson d’une résine polyester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0B6B1AF-FC5B-C244-8008-083C45D3E763}"/>
              </a:ext>
            </a:extLst>
          </p:cNvPr>
          <p:cNvSpPr txBox="1"/>
          <p:nvPr/>
        </p:nvSpPr>
        <p:spPr>
          <a:xfrm>
            <a:off x="5534576" y="6187602"/>
            <a:ext cx="3609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Roboto Condensed" pitchFamily="2" charset="0"/>
                <a:ea typeface="Roboto Condensed" pitchFamily="2" charset="0"/>
              </a:rPr>
              <a:t>TD : chauffage/cuisson d’une époxy M21E</a:t>
            </a:r>
          </a:p>
        </p:txBody>
      </p:sp>
    </p:spTree>
    <p:extLst>
      <p:ext uri="{BB962C8B-B14F-4D97-AF65-F5344CB8AC3E}">
        <p14:creationId xmlns:p14="http://schemas.microsoft.com/office/powerpoint/2010/main" val="1110994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55F62BA-9C1C-BB49-BD57-7B2861D23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thermique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0DDF8A-FC77-1B48-852B-0F68EE8F2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Calorimétrie</a:t>
            </a:r>
          </a:p>
          <a:p>
            <a:pPr lvl="1"/>
            <a:r>
              <a:rPr lang="fr-FR" dirty="0"/>
              <a:t>DSC : mesure de la cinétique réactionnelle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Modélisation phénoménologique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595AB32-EE14-0044-AB00-667D0C19A7DE}"/>
              </a:ext>
            </a:extLst>
          </p:cNvPr>
          <p:cNvGrpSpPr/>
          <p:nvPr/>
        </p:nvGrpSpPr>
        <p:grpSpPr>
          <a:xfrm>
            <a:off x="5565374" y="986171"/>
            <a:ext cx="3186576" cy="2502615"/>
            <a:chOff x="838856" y="1789570"/>
            <a:chExt cx="2980640" cy="233493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2C6D0DC-F0C5-4B4E-9F14-488B7B639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856" y="1789570"/>
              <a:ext cx="2980640" cy="2334931"/>
            </a:xfrm>
            <a:prstGeom prst="rect">
              <a:avLst/>
            </a:prstGeom>
          </p:spPr>
        </p:pic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47FD463C-F375-D944-B30C-9F2311EDE83A}"/>
                </a:ext>
              </a:extLst>
            </p:cNvPr>
            <p:cNvSpPr/>
            <p:nvPr/>
          </p:nvSpPr>
          <p:spPr>
            <a:xfrm>
              <a:off x="1795759" y="2037080"/>
              <a:ext cx="1292881" cy="1376680"/>
            </a:xfrm>
            <a:custGeom>
              <a:avLst/>
              <a:gdLst>
                <a:gd name="connsiteX0" fmla="*/ 0 w 1275080"/>
                <a:gd name="connsiteY0" fmla="*/ 1346200 h 1376680"/>
                <a:gd name="connsiteX1" fmla="*/ 538480 w 1275080"/>
                <a:gd name="connsiteY1" fmla="*/ 1295400 h 1376680"/>
                <a:gd name="connsiteX2" fmla="*/ 894080 w 1275080"/>
                <a:gd name="connsiteY2" fmla="*/ 949960 h 1376680"/>
                <a:gd name="connsiteX3" fmla="*/ 1097280 w 1275080"/>
                <a:gd name="connsiteY3" fmla="*/ 304800 h 1376680"/>
                <a:gd name="connsiteX4" fmla="*/ 1275080 w 1275080"/>
                <a:gd name="connsiteY4" fmla="*/ 0 h 1376680"/>
                <a:gd name="connsiteX5" fmla="*/ 1270000 w 1275080"/>
                <a:gd name="connsiteY5" fmla="*/ 1376680 h 1376680"/>
                <a:gd name="connsiteX6" fmla="*/ 0 w 1275080"/>
                <a:gd name="connsiteY6" fmla="*/ 1346200 h 1376680"/>
                <a:gd name="connsiteX0" fmla="*/ 0 w 1275080"/>
                <a:gd name="connsiteY0" fmla="*/ 1346200 h 1376680"/>
                <a:gd name="connsiteX1" fmla="*/ 538480 w 1275080"/>
                <a:gd name="connsiteY1" fmla="*/ 1295400 h 1376680"/>
                <a:gd name="connsiteX2" fmla="*/ 894080 w 1275080"/>
                <a:gd name="connsiteY2" fmla="*/ 949960 h 1376680"/>
                <a:gd name="connsiteX3" fmla="*/ 1097280 w 1275080"/>
                <a:gd name="connsiteY3" fmla="*/ 304800 h 1376680"/>
                <a:gd name="connsiteX4" fmla="*/ 1275080 w 1275080"/>
                <a:gd name="connsiteY4" fmla="*/ 0 h 1376680"/>
                <a:gd name="connsiteX5" fmla="*/ 1270000 w 1275080"/>
                <a:gd name="connsiteY5" fmla="*/ 1376680 h 1376680"/>
                <a:gd name="connsiteX6" fmla="*/ 0 w 1275080"/>
                <a:gd name="connsiteY6" fmla="*/ 1346200 h 1376680"/>
                <a:gd name="connsiteX0" fmla="*/ 0 w 1275080"/>
                <a:gd name="connsiteY0" fmla="*/ 1346200 h 1376680"/>
                <a:gd name="connsiteX1" fmla="*/ 538480 w 1275080"/>
                <a:gd name="connsiteY1" fmla="*/ 1295400 h 1376680"/>
                <a:gd name="connsiteX2" fmla="*/ 894080 w 1275080"/>
                <a:gd name="connsiteY2" fmla="*/ 949960 h 1376680"/>
                <a:gd name="connsiteX3" fmla="*/ 1097280 w 1275080"/>
                <a:gd name="connsiteY3" fmla="*/ 304800 h 1376680"/>
                <a:gd name="connsiteX4" fmla="*/ 1275080 w 1275080"/>
                <a:gd name="connsiteY4" fmla="*/ 0 h 1376680"/>
                <a:gd name="connsiteX5" fmla="*/ 1270000 w 1275080"/>
                <a:gd name="connsiteY5" fmla="*/ 1376680 h 1376680"/>
                <a:gd name="connsiteX6" fmla="*/ 0 w 1275080"/>
                <a:gd name="connsiteY6" fmla="*/ 1346200 h 1376680"/>
                <a:gd name="connsiteX0" fmla="*/ 0 w 1275080"/>
                <a:gd name="connsiteY0" fmla="*/ 1346200 h 1376680"/>
                <a:gd name="connsiteX1" fmla="*/ 538480 w 1275080"/>
                <a:gd name="connsiteY1" fmla="*/ 1295400 h 1376680"/>
                <a:gd name="connsiteX2" fmla="*/ 894080 w 1275080"/>
                <a:gd name="connsiteY2" fmla="*/ 949960 h 1376680"/>
                <a:gd name="connsiteX3" fmla="*/ 1097280 w 1275080"/>
                <a:gd name="connsiteY3" fmla="*/ 304800 h 1376680"/>
                <a:gd name="connsiteX4" fmla="*/ 1275080 w 1275080"/>
                <a:gd name="connsiteY4" fmla="*/ 0 h 1376680"/>
                <a:gd name="connsiteX5" fmla="*/ 1270000 w 1275080"/>
                <a:gd name="connsiteY5" fmla="*/ 1376680 h 1376680"/>
                <a:gd name="connsiteX6" fmla="*/ 0 w 1275080"/>
                <a:gd name="connsiteY6" fmla="*/ 1346200 h 1376680"/>
                <a:gd name="connsiteX0" fmla="*/ 0 w 1275080"/>
                <a:gd name="connsiteY0" fmla="*/ 1346200 h 1376680"/>
                <a:gd name="connsiteX1" fmla="*/ 538480 w 1275080"/>
                <a:gd name="connsiteY1" fmla="*/ 1295400 h 1376680"/>
                <a:gd name="connsiteX2" fmla="*/ 894080 w 1275080"/>
                <a:gd name="connsiteY2" fmla="*/ 949960 h 1376680"/>
                <a:gd name="connsiteX3" fmla="*/ 1097280 w 1275080"/>
                <a:gd name="connsiteY3" fmla="*/ 304800 h 1376680"/>
                <a:gd name="connsiteX4" fmla="*/ 1275080 w 1275080"/>
                <a:gd name="connsiteY4" fmla="*/ 0 h 1376680"/>
                <a:gd name="connsiteX5" fmla="*/ 1270000 w 1275080"/>
                <a:gd name="connsiteY5" fmla="*/ 1376680 h 1376680"/>
                <a:gd name="connsiteX6" fmla="*/ 0 w 1275080"/>
                <a:gd name="connsiteY6" fmla="*/ 1346200 h 1376680"/>
                <a:gd name="connsiteX0" fmla="*/ 18610 w 1293690"/>
                <a:gd name="connsiteY0" fmla="*/ 1346200 h 1376680"/>
                <a:gd name="connsiteX1" fmla="*/ 557090 w 1293690"/>
                <a:gd name="connsiteY1" fmla="*/ 1295400 h 1376680"/>
                <a:gd name="connsiteX2" fmla="*/ 912690 w 1293690"/>
                <a:gd name="connsiteY2" fmla="*/ 949960 h 1376680"/>
                <a:gd name="connsiteX3" fmla="*/ 1115890 w 1293690"/>
                <a:gd name="connsiteY3" fmla="*/ 304800 h 1376680"/>
                <a:gd name="connsiteX4" fmla="*/ 1293690 w 1293690"/>
                <a:gd name="connsiteY4" fmla="*/ 0 h 1376680"/>
                <a:gd name="connsiteX5" fmla="*/ 1288610 w 1293690"/>
                <a:gd name="connsiteY5" fmla="*/ 1376680 h 1376680"/>
                <a:gd name="connsiteX6" fmla="*/ 18610 w 1293690"/>
                <a:gd name="connsiteY6" fmla="*/ 1346200 h 1376680"/>
                <a:gd name="connsiteX0" fmla="*/ 18802 w 1293882"/>
                <a:gd name="connsiteY0" fmla="*/ 1346200 h 1376680"/>
                <a:gd name="connsiteX1" fmla="*/ 557282 w 1293882"/>
                <a:gd name="connsiteY1" fmla="*/ 1295400 h 1376680"/>
                <a:gd name="connsiteX2" fmla="*/ 912882 w 1293882"/>
                <a:gd name="connsiteY2" fmla="*/ 949960 h 1376680"/>
                <a:gd name="connsiteX3" fmla="*/ 1116082 w 1293882"/>
                <a:gd name="connsiteY3" fmla="*/ 304800 h 1376680"/>
                <a:gd name="connsiteX4" fmla="*/ 1293882 w 1293882"/>
                <a:gd name="connsiteY4" fmla="*/ 0 h 1376680"/>
                <a:gd name="connsiteX5" fmla="*/ 1288802 w 1293882"/>
                <a:gd name="connsiteY5" fmla="*/ 1376680 h 1376680"/>
                <a:gd name="connsiteX6" fmla="*/ 18802 w 1293882"/>
                <a:gd name="connsiteY6" fmla="*/ 1346200 h 1376680"/>
                <a:gd name="connsiteX0" fmla="*/ 18802 w 1293882"/>
                <a:gd name="connsiteY0" fmla="*/ 1346200 h 1376680"/>
                <a:gd name="connsiteX1" fmla="*/ 557282 w 1293882"/>
                <a:gd name="connsiteY1" fmla="*/ 1295400 h 1376680"/>
                <a:gd name="connsiteX2" fmla="*/ 912882 w 1293882"/>
                <a:gd name="connsiteY2" fmla="*/ 949960 h 1376680"/>
                <a:gd name="connsiteX3" fmla="*/ 1116082 w 1293882"/>
                <a:gd name="connsiteY3" fmla="*/ 304800 h 1376680"/>
                <a:gd name="connsiteX4" fmla="*/ 1293882 w 1293882"/>
                <a:gd name="connsiteY4" fmla="*/ 0 h 1376680"/>
                <a:gd name="connsiteX5" fmla="*/ 1288802 w 1293882"/>
                <a:gd name="connsiteY5" fmla="*/ 1376680 h 1376680"/>
                <a:gd name="connsiteX6" fmla="*/ 18802 w 1293882"/>
                <a:gd name="connsiteY6" fmla="*/ 1346200 h 1376680"/>
                <a:gd name="connsiteX0" fmla="*/ 18802 w 1293882"/>
                <a:gd name="connsiteY0" fmla="*/ 1346200 h 1376680"/>
                <a:gd name="connsiteX1" fmla="*/ 557282 w 1293882"/>
                <a:gd name="connsiteY1" fmla="*/ 1295400 h 1376680"/>
                <a:gd name="connsiteX2" fmla="*/ 912882 w 1293882"/>
                <a:gd name="connsiteY2" fmla="*/ 949960 h 1376680"/>
                <a:gd name="connsiteX3" fmla="*/ 1116082 w 1293882"/>
                <a:gd name="connsiteY3" fmla="*/ 304800 h 1376680"/>
                <a:gd name="connsiteX4" fmla="*/ 1293882 w 1293882"/>
                <a:gd name="connsiteY4" fmla="*/ 0 h 1376680"/>
                <a:gd name="connsiteX5" fmla="*/ 1288802 w 1293882"/>
                <a:gd name="connsiteY5" fmla="*/ 1376680 h 1376680"/>
                <a:gd name="connsiteX6" fmla="*/ 18802 w 1293882"/>
                <a:gd name="connsiteY6" fmla="*/ 1346200 h 1376680"/>
                <a:gd name="connsiteX0" fmla="*/ 18802 w 1293882"/>
                <a:gd name="connsiteY0" fmla="*/ 1346200 h 1376680"/>
                <a:gd name="connsiteX1" fmla="*/ 557282 w 1293882"/>
                <a:gd name="connsiteY1" fmla="*/ 1295400 h 1376680"/>
                <a:gd name="connsiteX2" fmla="*/ 912882 w 1293882"/>
                <a:gd name="connsiteY2" fmla="*/ 949960 h 1376680"/>
                <a:gd name="connsiteX3" fmla="*/ 1116082 w 1293882"/>
                <a:gd name="connsiteY3" fmla="*/ 304800 h 1376680"/>
                <a:gd name="connsiteX4" fmla="*/ 1293882 w 1293882"/>
                <a:gd name="connsiteY4" fmla="*/ 0 h 1376680"/>
                <a:gd name="connsiteX5" fmla="*/ 1288802 w 1293882"/>
                <a:gd name="connsiteY5" fmla="*/ 1376680 h 1376680"/>
                <a:gd name="connsiteX6" fmla="*/ 18802 w 1293882"/>
                <a:gd name="connsiteY6" fmla="*/ 1346200 h 1376680"/>
                <a:gd name="connsiteX0" fmla="*/ 18824 w 1293904"/>
                <a:gd name="connsiteY0" fmla="*/ 1346200 h 1376680"/>
                <a:gd name="connsiteX1" fmla="*/ 557304 w 1293904"/>
                <a:gd name="connsiteY1" fmla="*/ 1295400 h 1376680"/>
                <a:gd name="connsiteX2" fmla="*/ 912904 w 1293904"/>
                <a:gd name="connsiteY2" fmla="*/ 949960 h 1376680"/>
                <a:gd name="connsiteX3" fmla="*/ 1116104 w 1293904"/>
                <a:gd name="connsiteY3" fmla="*/ 304800 h 1376680"/>
                <a:gd name="connsiteX4" fmla="*/ 1293904 w 1293904"/>
                <a:gd name="connsiteY4" fmla="*/ 0 h 1376680"/>
                <a:gd name="connsiteX5" fmla="*/ 1288824 w 1293904"/>
                <a:gd name="connsiteY5" fmla="*/ 1376680 h 1376680"/>
                <a:gd name="connsiteX6" fmla="*/ 18824 w 1293904"/>
                <a:gd name="connsiteY6" fmla="*/ 1346200 h 1376680"/>
                <a:gd name="connsiteX0" fmla="*/ 18824 w 1293904"/>
                <a:gd name="connsiteY0" fmla="*/ 1346200 h 1376680"/>
                <a:gd name="connsiteX1" fmla="*/ 557304 w 1293904"/>
                <a:gd name="connsiteY1" fmla="*/ 1295400 h 1376680"/>
                <a:gd name="connsiteX2" fmla="*/ 912904 w 1293904"/>
                <a:gd name="connsiteY2" fmla="*/ 949960 h 1376680"/>
                <a:gd name="connsiteX3" fmla="*/ 1116104 w 1293904"/>
                <a:gd name="connsiteY3" fmla="*/ 304800 h 1376680"/>
                <a:gd name="connsiteX4" fmla="*/ 1293904 w 1293904"/>
                <a:gd name="connsiteY4" fmla="*/ 0 h 1376680"/>
                <a:gd name="connsiteX5" fmla="*/ 1288824 w 1293904"/>
                <a:gd name="connsiteY5" fmla="*/ 1376680 h 1376680"/>
                <a:gd name="connsiteX6" fmla="*/ 18824 w 1293904"/>
                <a:gd name="connsiteY6" fmla="*/ 1346200 h 1376680"/>
                <a:gd name="connsiteX0" fmla="*/ 18549 w 1293629"/>
                <a:gd name="connsiteY0" fmla="*/ 1346200 h 1376680"/>
                <a:gd name="connsiteX1" fmla="*/ 557029 w 1293629"/>
                <a:gd name="connsiteY1" fmla="*/ 1295400 h 1376680"/>
                <a:gd name="connsiteX2" fmla="*/ 899929 w 1293629"/>
                <a:gd name="connsiteY2" fmla="*/ 949960 h 1376680"/>
                <a:gd name="connsiteX3" fmla="*/ 1115829 w 1293629"/>
                <a:gd name="connsiteY3" fmla="*/ 304800 h 1376680"/>
                <a:gd name="connsiteX4" fmla="*/ 1293629 w 1293629"/>
                <a:gd name="connsiteY4" fmla="*/ 0 h 1376680"/>
                <a:gd name="connsiteX5" fmla="*/ 1288549 w 1293629"/>
                <a:gd name="connsiteY5" fmla="*/ 1376680 h 1376680"/>
                <a:gd name="connsiteX6" fmla="*/ 18549 w 1293629"/>
                <a:gd name="connsiteY6" fmla="*/ 1346200 h 1376680"/>
                <a:gd name="connsiteX0" fmla="*/ 18549 w 1293629"/>
                <a:gd name="connsiteY0" fmla="*/ 1346200 h 1376680"/>
                <a:gd name="connsiteX1" fmla="*/ 557029 w 1293629"/>
                <a:gd name="connsiteY1" fmla="*/ 1295400 h 1376680"/>
                <a:gd name="connsiteX2" fmla="*/ 899929 w 1293629"/>
                <a:gd name="connsiteY2" fmla="*/ 949960 h 1376680"/>
                <a:gd name="connsiteX3" fmla="*/ 1115829 w 1293629"/>
                <a:gd name="connsiteY3" fmla="*/ 304800 h 1376680"/>
                <a:gd name="connsiteX4" fmla="*/ 1293629 w 1293629"/>
                <a:gd name="connsiteY4" fmla="*/ 0 h 1376680"/>
                <a:gd name="connsiteX5" fmla="*/ 1288549 w 1293629"/>
                <a:gd name="connsiteY5" fmla="*/ 1376680 h 1376680"/>
                <a:gd name="connsiteX6" fmla="*/ 18549 w 1293629"/>
                <a:gd name="connsiteY6" fmla="*/ 1346200 h 1376680"/>
                <a:gd name="connsiteX0" fmla="*/ 18357 w 1293437"/>
                <a:gd name="connsiteY0" fmla="*/ 1346200 h 1376680"/>
                <a:gd name="connsiteX1" fmla="*/ 563187 w 1293437"/>
                <a:gd name="connsiteY1" fmla="*/ 1301750 h 1376680"/>
                <a:gd name="connsiteX2" fmla="*/ 899737 w 1293437"/>
                <a:gd name="connsiteY2" fmla="*/ 949960 h 1376680"/>
                <a:gd name="connsiteX3" fmla="*/ 1115637 w 1293437"/>
                <a:gd name="connsiteY3" fmla="*/ 304800 h 1376680"/>
                <a:gd name="connsiteX4" fmla="*/ 1293437 w 1293437"/>
                <a:gd name="connsiteY4" fmla="*/ 0 h 1376680"/>
                <a:gd name="connsiteX5" fmla="*/ 1288357 w 1293437"/>
                <a:gd name="connsiteY5" fmla="*/ 1376680 h 1376680"/>
                <a:gd name="connsiteX6" fmla="*/ 18357 w 1293437"/>
                <a:gd name="connsiteY6" fmla="*/ 1346200 h 1376680"/>
                <a:gd name="connsiteX0" fmla="*/ 17716 w 1292796"/>
                <a:gd name="connsiteY0" fmla="*/ 1346200 h 1376680"/>
                <a:gd name="connsiteX1" fmla="*/ 584771 w 1292796"/>
                <a:gd name="connsiteY1" fmla="*/ 1292225 h 1376680"/>
                <a:gd name="connsiteX2" fmla="*/ 899096 w 1292796"/>
                <a:gd name="connsiteY2" fmla="*/ 949960 h 1376680"/>
                <a:gd name="connsiteX3" fmla="*/ 1114996 w 1292796"/>
                <a:gd name="connsiteY3" fmla="*/ 304800 h 1376680"/>
                <a:gd name="connsiteX4" fmla="*/ 1292796 w 1292796"/>
                <a:gd name="connsiteY4" fmla="*/ 0 h 1376680"/>
                <a:gd name="connsiteX5" fmla="*/ 1287716 w 1292796"/>
                <a:gd name="connsiteY5" fmla="*/ 1376680 h 1376680"/>
                <a:gd name="connsiteX6" fmla="*/ 17716 w 1292796"/>
                <a:gd name="connsiteY6" fmla="*/ 1346200 h 1376680"/>
                <a:gd name="connsiteX0" fmla="*/ 17801 w 1292881"/>
                <a:gd name="connsiteY0" fmla="*/ 1346200 h 1376680"/>
                <a:gd name="connsiteX1" fmla="*/ 584856 w 1292881"/>
                <a:gd name="connsiteY1" fmla="*/ 1292225 h 1376680"/>
                <a:gd name="connsiteX2" fmla="*/ 899181 w 1292881"/>
                <a:gd name="connsiteY2" fmla="*/ 949960 h 1376680"/>
                <a:gd name="connsiteX3" fmla="*/ 1115081 w 1292881"/>
                <a:gd name="connsiteY3" fmla="*/ 304800 h 1376680"/>
                <a:gd name="connsiteX4" fmla="*/ 1292881 w 1292881"/>
                <a:gd name="connsiteY4" fmla="*/ 0 h 1376680"/>
                <a:gd name="connsiteX5" fmla="*/ 1287801 w 1292881"/>
                <a:gd name="connsiteY5" fmla="*/ 1376680 h 1376680"/>
                <a:gd name="connsiteX6" fmla="*/ 17801 w 1292881"/>
                <a:gd name="connsiteY6" fmla="*/ 1346200 h 137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2881" h="1376680">
                  <a:moveTo>
                    <a:pt x="17801" y="1346200"/>
                  </a:moveTo>
                  <a:cubicBezTo>
                    <a:pt x="-104119" y="1332653"/>
                    <a:pt x="434779" y="1350680"/>
                    <a:pt x="584856" y="1292225"/>
                  </a:cubicBezTo>
                  <a:cubicBezTo>
                    <a:pt x="738103" y="1232535"/>
                    <a:pt x="810810" y="1114531"/>
                    <a:pt x="899181" y="949960"/>
                  </a:cubicBezTo>
                  <a:cubicBezTo>
                    <a:pt x="987552" y="785389"/>
                    <a:pt x="1049464" y="463127"/>
                    <a:pt x="1115081" y="304800"/>
                  </a:cubicBezTo>
                  <a:cubicBezTo>
                    <a:pt x="1180698" y="146473"/>
                    <a:pt x="1246314" y="44450"/>
                    <a:pt x="1292881" y="0"/>
                  </a:cubicBezTo>
                  <a:cubicBezTo>
                    <a:pt x="1291188" y="458893"/>
                    <a:pt x="1289494" y="917787"/>
                    <a:pt x="1287801" y="1376680"/>
                  </a:cubicBezTo>
                  <a:lnTo>
                    <a:pt x="17801" y="1346200"/>
                  </a:lnTo>
                  <a:close/>
                </a:path>
              </a:pathLst>
            </a:custGeom>
            <a:solidFill>
              <a:srgbClr val="00B0F0">
                <a:alpha val="25000"/>
              </a:srgb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Roboto Condensed" pitchFamily="2" charset="0"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CE4CDF68-AA94-6F46-A27E-C01C2C0CE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257" y="1794969"/>
            <a:ext cx="2052364" cy="75067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4F5D9BD-6ECB-F045-8004-CAFCA854EE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160" y="3818053"/>
            <a:ext cx="7227949" cy="280123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71FD8E-F508-6A45-BFC2-ACB6F8CD2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092" y="3234555"/>
            <a:ext cx="2887820" cy="30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3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FD457DD-95D1-1C42-B65B-8933C4FDC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8604" y="1754396"/>
            <a:ext cx="3297132" cy="2102253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55F62BA-9C1C-BB49-BD57-7B2861D23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thermique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0DDF8A-FC77-1B48-852B-0F68EE8F2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Calorimétrie</a:t>
            </a:r>
          </a:p>
          <a:p>
            <a:pPr lvl="1"/>
            <a:r>
              <a:rPr lang="fr-FR" dirty="0"/>
              <a:t>DSC Flash : vitesse jusqu’à 10000K/s, échantillons ~30ng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Etude d’un PEEK</a:t>
            </a:r>
          </a:p>
          <a:p>
            <a:pPr lvl="1"/>
            <a:r>
              <a:rPr lang="fr-FR" dirty="0"/>
              <a:t>Procédure incrémentale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BA23C6F-EB08-7E4F-BBE2-6DA8AB2D377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8309" y="2280263"/>
            <a:ext cx="1526242" cy="1293255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D5786C7-E77E-D64B-AA2E-F5C24516B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12" y="3860345"/>
            <a:ext cx="3469973" cy="25640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7379D89-3C11-324D-9A3B-448E09D73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312" y="3776265"/>
            <a:ext cx="3410709" cy="267929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4C58B8A-E4F4-2948-94AB-F3D828DB96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54056" y="744460"/>
            <a:ext cx="1448714" cy="147329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752A94B-5781-024A-9703-2A4AC3D4D0E3}"/>
              </a:ext>
            </a:extLst>
          </p:cNvPr>
          <p:cNvSpPr txBox="1"/>
          <p:nvPr/>
        </p:nvSpPr>
        <p:spPr>
          <a:xfrm>
            <a:off x="5811679" y="6356877"/>
            <a:ext cx="2511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Roboto Condensed" pitchFamily="2" charset="0"/>
                <a:ea typeface="Roboto Condensed" pitchFamily="2" charset="0"/>
              </a:rPr>
              <a:t>Diagramme TRC du PEEK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6D842B0-C587-4847-A20B-C2B57AE1460E}"/>
              </a:ext>
            </a:extLst>
          </p:cNvPr>
          <p:cNvSpPr txBox="1"/>
          <p:nvPr/>
        </p:nvSpPr>
        <p:spPr>
          <a:xfrm>
            <a:off x="7256847" y="1788467"/>
            <a:ext cx="1652803" cy="30777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Roboto Condensed" pitchFamily="2" charset="0"/>
                <a:ea typeface="Roboto Condensed" pitchFamily="2" charset="0"/>
              </a:rPr>
              <a:t>Eléments chauffants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E4330DE-5607-0C4F-A354-B08FD0A1F747}"/>
              </a:ext>
            </a:extLst>
          </p:cNvPr>
          <p:cNvSpPr txBox="1"/>
          <p:nvPr/>
        </p:nvSpPr>
        <p:spPr>
          <a:xfrm>
            <a:off x="7437096" y="3307209"/>
            <a:ext cx="1208668" cy="30777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Roboto Condensed" pitchFamily="2" charset="0"/>
                <a:ea typeface="Roboto Condensed" pitchFamily="2" charset="0"/>
              </a:rPr>
              <a:t>Echantillon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C01994A-0D8B-7E4A-868D-60E6F447461D}"/>
              </a:ext>
            </a:extLst>
          </p:cNvPr>
          <p:cNvSpPr txBox="1"/>
          <p:nvPr/>
        </p:nvSpPr>
        <p:spPr>
          <a:xfrm>
            <a:off x="691711" y="6356877"/>
            <a:ext cx="3674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latin typeface="Roboto Condensed" pitchFamily="2" charset="0"/>
                <a:ea typeface="Roboto Condensed" pitchFamily="2" charset="0"/>
              </a:rPr>
              <a:t>Refusion</a:t>
            </a:r>
            <a:r>
              <a:rPr lang="fr-FR" sz="1400" dirty="0">
                <a:latin typeface="Roboto Condensed" pitchFamily="2" charset="0"/>
                <a:ea typeface="Roboto Condensed" pitchFamily="2" charset="0"/>
              </a:rPr>
              <a:t> après cristallisation partielle</a:t>
            </a:r>
          </a:p>
        </p:txBody>
      </p:sp>
    </p:spTree>
    <p:extLst>
      <p:ext uri="{BB962C8B-B14F-4D97-AF65-F5344CB8AC3E}">
        <p14:creationId xmlns:p14="http://schemas.microsoft.com/office/powerpoint/2010/main" val="2451613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B99E2D1D-457F-584F-8F2C-B52F9ABA5C42}"/>
              </a:ext>
            </a:extLst>
          </p:cNvPr>
          <p:cNvGrpSpPr/>
          <p:nvPr/>
        </p:nvGrpSpPr>
        <p:grpSpPr>
          <a:xfrm>
            <a:off x="6716109" y="4278026"/>
            <a:ext cx="2185021" cy="2366797"/>
            <a:chOff x="6716109" y="4162416"/>
            <a:chExt cx="2185021" cy="2366797"/>
          </a:xfrm>
        </p:grpSpPr>
        <p:pic>
          <p:nvPicPr>
            <p:cNvPr id="10" name="Picture 4" descr="http://holding.netzschcdn.com/uploads/pics/LFA_457_1.jpg?1352118945">
              <a:extLst>
                <a:ext uri="{FF2B5EF4-FFF2-40B4-BE49-F238E27FC236}">
                  <a16:creationId xmlns:a16="http://schemas.microsoft.com/office/drawing/2014/main" id="{06AFE2B5-7419-864E-B8E7-A03F3D3146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109" y="4162416"/>
              <a:ext cx="1677297" cy="2132970"/>
            </a:xfrm>
            <a:prstGeom prst="rect">
              <a:avLst/>
            </a:prstGeom>
            <a:noFill/>
          </p:spPr>
        </p:pic>
        <p:pic>
          <p:nvPicPr>
            <p:cNvPr id="11" name="Picture 41">
              <a:extLst>
                <a:ext uri="{FF2B5EF4-FFF2-40B4-BE49-F238E27FC236}">
                  <a16:creationId xmlns:a16="http://schemas.microsoft.com/office/drawing/2014/main" id="{FCA834AC-22BA-C84F-BD40-1E3F544B84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29567" y="4373214"/>
              <a:ext cx="771563" cy="876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7738D8C-4DA8-A94B-932F-27B39676B618}"/>
                </a:ext>
              </a:extLst>
            </p:cNvPr>
            <p:cNvSpPr txBox="1"/>
            <p:nvPr/>
          </p:nvSpPr>
          <p:spPr>
            <a:xfrm>
              <a:off x="7647171" y="6252214"/>
              <a:ext cx="7462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latin typeface="Roboto Condensed" pitchFamily="2" charset="0"/>
                  <a:ea typeface="Roboto Condensed" pitchFamily="2" charset="0"/>
                </a:rPr>
                <a:t>LFA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/>
              <a:t>Analyse Thermique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673188C-956E-DC4C-9043-F3631826A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23099"/>
            <a:ext cx="8084426" cy="5460943"/>
          </a:xfrm>
        </p:spPr>
        <p:txBody>
          <a:bodyPr>
            <a:normAutofit lnSpcReduction="10000"/>
          </a:bodyPr>
          <a:lstStyle/>
          <a:p>
            <a:r>
              <a:rPr lang="fr-FR" dirty="0" err="1">
                <a:cs typeface="Calibri" panose="020F0502020204030204" pitchFamily="34" charset="0"/>
              </a:rPr>
              <a:t>Conductivimétrie</a:t>
            </a:r>
            <a:endParaRPr lang="fr-FR" dirty="0">
              <a:cs typeface="Calibri" panose="020F0502020204030204" pitchFamily="34" charset="0"/>
            </a:endParaRPr>
          </a:p>
          <a:p>
            <a:pPr lvl="1"/>
            <a:endParaRPr lang="fr-FR" dirty="0">
              <a:cs typeface="Calibri" panose="020F0502020204030204" pitchFamily="34" charset="0"/>
            </a:endParaRPr>
          </a:p>
          <a:p>
            <a:pPr lvl="1"/>
            <a:r>
              <a:rPr lang="fr-FR" dirty="0">
                <a:cs typeface="Calibri" panose="020F0502020204030204" pitchFamily="34" charset="0"/>
              </a:rPr>
              <a:t>Méthodes de type Plaque Chaude Gardée (PCG)</a:t>
            </a:r>
          </a:p>
          <a:p>
            <a:pPr lvl="2"/>
            <a:r>
              <a:rPr lang="fr-FR" dirty="0">
                <a:cs typeface="Calibri" panose="020F0502020204030204" pitchFamily="34" charset="0"/>
              </a:rPr>
              <a:t>BT25 = -150°C – 250°C</a:t>
            </a:r>
          </a:p>
          <a:p>
            <a:pPr lvl="2"/>
            <a:r>
              <a:rPr lang="fr-FR" dirty="0" err="1">
                <a:cs typeface="Calibri" panose="020F0502020204030204" pitchFamily="34" charset="0"/>
              </a:rPr>
              <a:t>Myrthe</a:t>
            </a:r>
            <a:r>
              <a:rPr lang="fr-FR" dirty="0">
                <a:cs typeface="Calibri" panose="020F0502020204030204" pitchFamily="34" charset="0"/>
              </a:rPr>
              <a:t> : mesure de RTC, échantillons minces</a:t>
            </a:r>
          </a:p>
          <a:p>
            <a:pPr lvl="2"/>
            <a:endParaRPr lang="fr-FR" dirty="0">
              <a:cs typeface="Calibri" panose="020F0502020204030204" pitchFamily="34" charset="0"/>
            </a:endParaRPr>
          </a:p>
          <a:p>
            <a:pPr lvl="2"/>
            <a:endParaRPr lang="fr-FR" dirty="0">
              <a:cs typeface="Calibri" panose="020F0502020204030204" pitchFamily="34" charset="0"/>
            </a:endParaRPr>
          </a:p>
          <a:p>
            <a:pPr lvl="2"/>
            <a:endParaRPr lang="fr-FR" dirty="0">
              <a:cs typeface="Calibri" panose="020F0502020204030204" pitchFamily="34" charset="0"/>
            </a:endParaRPr>
          </a:p>
          <a:p>
            <a:pPr lvl="1"/>
            <a:r>
              <a:rPr lang="fr-FR" dirty="0">
                <a:cs typeface="Calibri" panose="020F0502020204030204" pitchFamily="34" charset="0"/>
              </a:rPr>
              <a:t>Mesure de diffusivité en régime transitoire</a:t>
            </a:r>
          </a:p>
          <a:p>
            <a:pPr lvl="2"/>
            <a:r>
              <a:rPr lang="fr-FR" dirty="0">
                <a:cs typeface="Calibri" panose="020F0502020204030204" pitchFamily="34" charset="0"/>
              </a:rPr>
              <a:t>Hot Disk : </a:t>
            </a:r>
            <a:r>
              <a:rPr lang="fr-FR" b="1" dirty="0">
                <a:cs typeface="Calibri" panose="020F0502020204030204" pitchFamily="34" charset="0"/>
              </a:rPr>
              <a:t>liquide</a:t>
            </a:r>
            <a:r>
              <a:rPr lang="fr-FR" dirty="0">
                <a:cs typeface="Calibri" panose="020F0502020204030204" pitchFamily="34" charset="0"/>
              </a:rPr>
              <a:t> et </a:t>
            </a:r>
            <a:r>
              <a:rPr lang="fr-FR" b="1" dirty="0">
                <a:cs typeface="Calibri" panose="020F0502020204030204" pitchFamily="34" charset="0"/>
              </a:rPr>
              <a:t>solide</a:t>
            </a:r>
            <a:r>
              <a:rPr lang="fr-FR" dirty="0">
                <a:cs typeface="Calibri" panose="020F0502020204030204" pitchFamily="34" charset="0"/>
              </a:rPr>
              <a:t>, haute température</a:t>
            </a:r>
          </a:p>
          <a:p>
            <a:pPr lvl="2"/>
            <a:r>
              <a:rPr lang="fr-FR" dirty="0">
                <a:cs typeface="Calibri" panose="020F0502020204030204" pitchFamily="34" charset="0"/>
              </a:rPr>
              <a:t>PIMMS : méthode de type hot </a:t>
            </a:r>
            <a:r>
              <a:rPr lang="fr-FR" dirty="0" err="1">
                <a:cs typeface="Calibri" panose="020F0502020204030204" pitchFamily="34" charset="0"/>
              </a:rPr>
              <a:t>disk</a:t>
            </a:r>
            <a:r>
              <a:rPr lang="fr-FR" dirty="0">
                <a:cs typeface="Calibri" panose="020F0502020204030204" pitchFamily="34" charset="0"/>
              </a:rPr>
              <a:t> anisotrope</a:t>
            </a:r>
          </a:p>
          <a:p>
            <a:pPr lvl="2"/>
            <a:r>
              <a:rPr lang="fr-FR" dirty="0">
                <a:cs typeface="Calibri" panose="020F0502020204030204" pitchFamily="34" charset="0"/>
              </a:rPr>
              <a:t>LFA</a:t>
            </a:r>
          </a:p>
          <a:p>
            <a:pPr lvl="2"/>
            <a:endParaRPr lang="fr-FR" dirty="0">
              <a:cs typeface="Calibri" panose="020F0502020204030204" pitchFamily="34" charset="0"/>
            </a:endParaRPr>
          </a:p>
          <a:p>
            <a:pPr lvl="2"/>
            <a:endParaRPr lang="fr-FR" dirty="0">
              <a:cs typeface="Calibri" panose="020F0502020204030204" pitchFamily="34" charset="0"/>
            </a:endParaRPr>
          </a:p>
          <a:p>
            <a:pPr lvl="1"/>
            <a:r>
              <a:rPr lang="fr-FR" dirty="0">
                <a:cs typeface="Calibri" panose="020F0502020204030204" pitchFamily="34" charset="0"/>
              </a:rPr>
              <a:t>Verrou</a:t>
            </a:r>
          </a:p>
          <a:p>
            <a:pPr lvl="2"/>
            <a:r>
              <a:rPr lang="fr-FR" dirty="0">
                <a:cs typeface="Calibri" panose="020F0502020204030204" pitchFamily="34" charset="0"/>
              </a:rPr>
              <a:t>Obtention de la </a:t>
            </a:r>
            <a:r>
              <a:rPr lang="fr-FR" b="1" dirty="0">
                <a:cs typeface="Calibri" panose="020F0502020204030204" pitchFamily="34" charset="0"/>
              </a:rPr>
              <a:t>conductivité en cours de transformation</a:t>
            </a:r>
          </a:p>
          <a:p>
            <a:pPr lvl="2"/>
            <a:r>
              <a:rPr lang="fr-FR" dirty="0">
                <a:cs typeface="Calibri" panose="020F0502020204030204" pitchFamily="34" charset="0"/>
              </a:rPr>
              <a:t>Méthodes inverses (PhD R. </a:t>
            </a:r>
            <a:r>
              <a:rPr lang="fr-FR" dirty="0" err="1">
                <a:cs typeface="Calibri" panose="020F0502020204030204" pitchFamily="34" charset="0"/>
              </a:rPr>
              <a:t>Moussallem</a:t>
            </a:r>
            <a:r>
              <a:rPr lang="fr-FR" dirty="0">
                <a:cs typeface="Calibri" panose="020F0502020204030204" pitchFamily="34" charset="0"/>
              </a:rPr>
              <a:t>, 2024)</a:t>
            </a:r>
          </a:p>
        </p:txBody>
      </p:sp>
      <p:pic>
        <p:nvPicPr>
          <p:cNvPr id="8" name="Picture 6" descr="Fluxmètre HFM 436 Lambda – Caractéristiques techniques (pouvant évoluer)">
            <a:extLst>
              <a:ext uri="{FF2B5EF4-FFF2-40B4-BE49-F238E27FC236}">
                <a16:creationId xmlns:a16="http://schemas.microsoft.com/office/drawing/2014/main" id="{DFC02B58-779C-BE48-AC0A-5127A095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3918" y="926217"/>
            <a:ext cx="2241430" cy="134037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D4327789-26C0-FA42-BC5E-06EF373C9066}"/>
              </a:ext>
            </a:extLst>
          </p:cNvPr>
          <p:cNvGrpSpPr/>
          <p:nvPr/>
        </p:nvGrpSpPr>
        <p:grpSpPr>
          <a:xfrm>
            <a:off x="5805243" y="2658438"/>
            <a:ext cx="1344363" cy="1548292"/>
            <a:chOff x="5805243" y="2616398"/>
            <a:chExt cx="1344363" cy="1548292"/>
          </a:xfrm>
        </p:grpSpPr>
        <p:pic>
          <p:nvPicPr>
            <p:cNvPr id="7" name="Picture 43">
              <a:extLst>
                <a:ext uri="{FF2B5EF4-FFF2-40B4-BE49-F238E27FC236}">
                  <a16:creationId xmlns:a16="http://schemas.microsoft.com/office/drawing/2014/main" id="{F1CFD6F9-B77C-9F43-A89B-176AB2D4F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05243" y="2616398"/>
              <a:ext cx="1344363" cy="1315607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92637C7-6812-5145-8660-37DB51A49C43}"/>
                </a:ext>
              </a:extLst>
            </p:cNvPr>
            <p:cNvSpPr txBox="1"/>
            <p:nvPr/>
          </p:nvSpPr>
          <p:spPr>
            <a:xfrm>
              <a:off x="6104307" y="3887691"/>
              <a:ext cx="7462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latin typeface="Roboto Condensed" pitchFamily="2" charset="0"/>
                  <a:ea typeface="Roboto Condensed" pitchFamily="2" charset="0"/>
                </a:rPr>
                <a:t>Hot Disk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30233CF-347B-3E49-8A32-302E8C22B2C6}"/>
              </a:ext>
            </a:extLst>
          </p:cNvPr>
          <p:cNvGrpSpPr/>
          <p:nvPr/>
        </p:nvGrpSpPr>
        <p:grpSpPr>
          <a:xfrm>
            <a:off x="7841005" y="2360778"/>
            <a:ext cx="1104804" cy="1895703"/>
            <a:chOff x="7841005" y="2318738"/>
            <a:chExt cx="1104804" cy="189570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A942DEE-4EBF-FC41-8393-FAF9F24F5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41005" y="2318738"/>
              <a:ext cx="1104804" cy="1655307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F584ED1-AD76-EF4F-961B-779116AC2A7C}"/>
                </a:ext>
              </a:extLst>
            </p:cNvPr>
            <p:cNvSpPr txBox="1"/>
            <p:nvPr/>
          </p:nvSpPr>
          <p:spPr>
            <a:xfrm>
              <a:off x="8050782" y="3937442"/>
              <a:ext cx="7462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err="1">
                  <a:latin typeface="Roboto Condensed" pitchFamily="2" charset="0"/>
                  <a:ea typeface="Roboto Condensed" pitchFamily="2" charset="0"/>
                </a:rPr>
                <a:t>Myrthe</a:t>
              </a:r>
              <a:endParaRPr lang="fr-FR" sz="1200" dirty="0">
                <a:latin typeface="Roboto Condensed" pitchFamily="2" charset="0"/>
                <a:ea typeface="Roboto Condensed" pitchFamily="2" charset="0"/>
              </a:endParaRP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DB6D8560-9CD2-D948-8BB4-61BE5AC377A3}"/>
              </a:ext>
            </a:extLst>
          </p:cNvPr>
          <p:cNvSpPr txBox="1"/>
          <p:nvPr/>
        </p:nvSpPr>
        <p:spPr>
          <a:xfrm>
            <a:off x="7094770" y="675234"/>
            <a:ext cx="746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Roboto Condensed" pitchFamily="2" charset="0"/>
                <a:ea typeface="Roboto Condensed" pitchFamily="2" charset="0"/>
              </a:rPr>
              <a:t>PCG</a:t>
            </a:r>
          </a:p>
        </p:txBody>
      </p:sp>
    </p:spTree>
    <p:extLst>
      <p:ext uri="{BB962C8B-B14F-4D97-AF65-F5344CB8AC3E}">
        <p14:creationId xmlns:p14="http://schemas.microsoft.com/office/powerpoint/2010/main" val="2670423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/>
              <a:t>Instrumentation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673188C-956E-DC4C-9043-F3631826A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cs typeface="Calibri" panose="020F0502020204030204" pitchFamily="34" charset="0"/>
              </a:rPr>
              <a:t>Capteurs de Flux</a:t>
            </a:r>
          </a:p>
          <a:p>
            <a:pPr lvl="1"/>
            <a:r>
              <a:rPr lang="fr-FR" dirty="0">
                <a:cs typeface="Calibri" panose="020F0502020204030204" pitchFamily="34" charset="0"/>
              </a:rPr>
              <a:t>Base de thermocouples</a:t>
            </a:r>
          </a:p>
          <a:p>
            <a:pPr lvl="1"/>
            <a:r>
              <a:rPr lang="fr-FR" dirty="0">
                <a:cs typeface="Calibri" panose="020F0502020204030204" pitchFamily="34" charset="0"/>
              </a:rPr>
              <a:t>Méthode inverse</a:t>
            </a:r>
          </a:p>
          <a:p>
            <a:pPr lvl="1"/>
            <a:r>
              <a:rPr lang="fr-FR" dirty="0">
                <a:cs typeface="Calibri" panose="020F0502020204030204" pitchFamily="34" charset="0"/>
              </a:rPr>
              <a:t>Hautes températures, vitesses</a:t>
            </a:r>
          </a:p>
          <a:p>
            <a:pPr lvl="1"/>
            <a:r>
              <a:rPr lang="fr-FR" dirty="0">
                <a:cs typeface="Calibri" panose="020F0502020204030204" pitchFamily="34" charset="0"/>
              </a:rPr>
              <a:t>Estimation de RTC</a:t>
            </a:r>
          </a:p>
          <a:p>
            <a:pPr marL="411480" lvl="1" indent="0">
              <a:buNone/>
            </a:pPr>
            <a:endParaRPr lang="fr-FR" dirty="0">
              <a:cs typeface="Calibri" panose="020F0502020204030204" pitchFamily="34" charset="0"/>
            </a:endParaRPr>
          </a:p>
          <a:p>
            <a:pPr marL="411480" lvl="1" indent="0">
              <a:buNone/>
            </a:pPr>
            <a:endParaRPr lang="fr-FR" dirty="0">
              <a:cs typeface="Calibri" panose="020F0502020204030204" pitchFamily="34" charset="0"/>
            </a:endParaRPr>
          </a:p>
          <a:p>
            <a:pPr marL="411480" lvl="1" indent="0">
              <a:buNone/>
            </a:pPr>
            <a:endParaRPr lang="fr-FR" dirty="0"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577527A-17A8-D549-BB23-DE7FB9BF6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141" y="720600"/>
            <a:ext cx="4269617" cy="191344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302294-7892-6549-89EA-56CDDE965468}"/>
              </a:ext>
            </a:extLst>
          </p:cNvPr>
          <p:cNvSpPr txBox="1"/>
          <p:nvPr/>
        </p:nvSpPr>
        <p:spPr>
          <a:xfrm>
            <a:off x="6497639" y="2899854"/>
            <a:ext cx="232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Roboto Condensed" pitchFamily="2" charset="0"/>
                <a:ea typeface="Roboto Condensed" pitchFamily="2" charset="0"/>
              </a:rPr>
              <a:t>3 thermocouples 25µm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A6B1EB8-37DC-E94E-B9A0-E41F59150C56}"/>
              </a:ext>
            </a:extLst>
          </p:cNvPr>
          <p:cNvCxnSpPr>
            <a:cxnSpLocks/>
          </p:cNvCxnSpPr>
          <p:nvPr/>
        </p:nvCxnSpPr>
        <p:spPr>
          <a:xfrm flipV="1">
            <a:off x="7722752" y="1870878"/>
            <a:ext cx="151467" cy="102897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5E1E006-1266-DC45-8934-925A450AFA45}"/>
              </a:ext>
            </a:extLst>
          </p:cNvPr>
          <p:cNvCxnSpPr/>
          <p:nvPr/>
        </p:nvCxnSpPr>
        <p:spPr>
          <a:xfrm flipH="1" flipV="1">
            <a:off x="7081621" y="1880952"/>
            <a:ext cx="641131" cy="1018902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F94321F-BC97-7745-BA29-ACD3DAE20D8F}"/>
              </a:ext>
            </a:extLst>
          </p:cNvPr>
          <p:cNvCxnSpPr>
            <a:cxnSpLocks/>
          </p:cNvCxnSpPr>
          <p:nvPr/>
        </p:nvCxnSpPr>
        <p:spPr>
          <a:xfrm flipV="1">
            <a:off x="7722752" y="1854534"/>
            <a:ext cx="641874" cy="104532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9DBAAD65-AC56-C846-AEAB-902EE54DC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06" y="3151810"/>
            <a:ext cx="1986212" cy="3179720"/>
          </a:xfrm>
          <a:prstGeom prst="rect">
            <a:avLst/>
          </a:prstGeom>
        </p:spPr>
      </p:pic>
      <p:grpSp>
        <p:nvGrpSpPr>
          <p:cNvPr id="36" name="Groupe 35">
            <a:extLst>
              <a:ext uri="{FF2B5EF4-FFF2-40B4-BE49-F238E27FC236}">
                <a16:creationId xmlns:a16="http://schemas.microsoft.com/office/drawing/2014/main" id="{8A337026-C46E-494F-AB4E-C752D2F98D4B}"/>
              </a:ext>
            </a:extLst>
          </p:cNvPr>
          <p:cNvGrpSpPr/>
          <p:nvPr/>
        </p:nvGrpSpPr>
        <p:grpSpPr>
          <a:xfrm>
            <a:off x="2663789" y="3179938"/>
            <a:ext cx="3183585" cy="2036800"/>
            <a:chOff x="3956555" y="3143082"/>
            <a:chExt cx="3183585" cy="2036800"/>
          </a:xfrm>
        </p:grpSpPr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DA96E472-D721-084E-B303-C0868E3C95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7196" y="3428998"/>
              <a:ext cx="0" cy="13637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3A7513C6-C89B-9D4C-830A-6E1D94624A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7196" y="4792715"/>
              <a:ext cx="2264980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CD14D35-D320-FB48-84B0-D67D2AA2FF27}"/>
                </a:ext>
              </a:extLst>
            </p:cNvPr>
            <p:cNvSpPr txBox="1"/>
            <p:nvPr/>
          </p:nvSpPr>
          <p:spPr>
            <a:xfrm>
              <a:off x="3956555" y="314308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dirty="0" err="1">
                  <a:latin typeface="Roboto Condensed" pitchFamily="2" charset="0"/>
                  <a:ea typeface="Roboto Condensed" pitchFamily="2" charset="0"/>
                </a:rPr>
                <a:t>T</a:t>
              </a:r>
              <a:endParaRPr lang="fr-FR" dirty="0"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82DB972-8912-B045-917A-8E48875CC7C8}"/>
                </a:ext>
              </a:extLst>
            </p:cNvPr>
            <p:cNvSpPr txBox="1"/>
            <p:nvPr/>
          </p:nvSpPr>
          <p:spPr>
            <a:xfrm>
              <a:off x="6280708" y="4810550"/>
              <a:ext cx="285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dirty="0">
                  <a:latin typeface="Roboto Condensed" pitchFamily="2" charset="0"/>
                  <a:ea typeface="Roboto Condensed" pitchFamily="2" charset="0"/>
                </a:rPr>
                <a:t>x</a:t>
              </a:r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CE7CC3CE-0F17-EF48-8E68-3EE89729693C}"/>
                </a:ext>
              </a:extLst>
            </p:cNvPr>
            <p:cNvCxnSpPr/>
            <p:nvPr/>
          </p:nvCxnSpPr>
          <p:spPr>
            <a:xfrm flipV="1">
              <a:off x="6280708" y="3872591"/>
              <a:ext cx="0" cy="92012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54DB1DE-244E-E644-9395-430B5D7DA0F9}"/>
                </a:ext>
              </a:extLst>
            </p:cNvPr>
            <p:cNvSpPr/>
            <p:nvPr/>
          </p:nvSpPr>
          <p:spPr>
            <a:xfrm>
              <a:off x="6063349" y="427271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Roboto Condensed" pitchFamily="2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1536A876-2609-794D-9323-D2FC029ADDE1}"/>
                </a:ext>
              </a:extLst>
            </p:cNvPr>
            <p:cNvSpPr/>
            <p:nvPr/>
          </p:nvSpPr>
          <p:spPr>
            <a:xfrm>
              <a:off x="4645014" y="449182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Roboto Condensed" pitchFamily="2" charset="0"/>
              </a:endParaRP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1B779C52-DD29-8A4C-B043-19ECD70BDBE1}"/>
                </a:ext>
              </a:extLst>
            </p:cNvPr>
            <p:cNvSpPr/>
            <p:nvPr/>
          </p:nvSpPr>
          <p:spPr>
            <a:xfrm>
              <a:off x="5713155" y="4441807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Roboto Condensed" pitchFamily="2" charset="0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1BAF2CC6-E1D5-4B4E-9269-1FC392935E37}"/>
                </a:ext>
              </a:extLst>
            </p:cNvPr>
            <p:cNvSpPr txBox="1"/>
            <p:nvPr/>
          </p:nvSpPr>
          <p:spPr>
            <a:xfrm>
              <a:off x="5860201" y="3912584"/>
              <a:ext cx="3593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600" dirty="0">
                  <a:solidFill>
                    <a:schemeClr val="accent1"/>
                  </a:solidFill>
                  <a:latin typeface="Roboto Condensed" pitchFamily="2" charset="0"/>
                  <a:ea typeface="Roboto Condensed" pitchFamily="2" charset="0"/>
                </a:rPr>
                <a:t>T</a:t>
              </a:r>
              <a:r>
                <a:rPr lang="fr-FR" sz="1600" baseline="-25000" dirty="0">
                  <a:solidFill>
                    <a:schemeClr val="accent1"/>
                  </a:solidFill>
                  <a:latin typeface="Roboto Condensed" pitchFamily="2" charset="0"/>
                  <a:ea typeface="Roboto Condensed" pitchFamily="2" charset="0"/>
                </a:rPr>
                <a:t>1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D61525C-F19E-DA4C-8163-E96E45FA5070}"/>
                </a:ext>
              </a:extLst>
            </p:cNvPr>
            <p:cNvSpPr txBox="1"/>
            <p:nvPr/>
          </p:nvSpPr>
          <p:spPr>
            <a:xfrm>
              <a:off x="4508518" y="4135436"/>
              <a:ext cx="3593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600" dirty="0">
                  <a:solidFill>
                    <a:schemeClr val="accent1"/>
                  </a:solidFill>
                  <a:latin typeface="Roboto Condensed" pitchFamily="2" charset="0"/>
                  <a:ea typeface="Roboto Condensed" pitchFamily="2" charset="0"/>
                </a:rPr>
                <a:t>T</a:t>
              </a:r>
              <a:r>
                <a:rPr lang="fr-FR" sz="1600" baseline="-25000" dirty="0">
                  <a:solidFill>
                    <a:schemeClr val="accent1"/>
                  </a:solidFill>
                  <a:latin typeface="Roboto Condensed" pitchFamily="2" charset="0"/>
                  <a:ea typeface="Roboto Condensed" pitchFamily="2" charset="0"/>
                </a:rPr>
                <a:t>3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0B2D38C9-9169-DF4B-ADA7-2471316DF99D}"/>
                </a:ext>
              </a:extLst>
            </p:cNvPr>
            <p:cNvSpPr txBox="1"/>
            <p:nvPr/>
          </p:nvSpPr>
          <p:spPr>
            <a:xfrm>
              <a:off x="5500296" y="4069196"/>
              <a:ext cx="3593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600" dirty="0">
                  <a:solidFill>
                    <a:schemeClr val="accent1"/>
                  </a:solidFill>
                  <a:latin typeface="Roboto Condensed" pitchFamily="2" charset="0"/>
                  <a:ea typeface="Roboto Condensed" pitchFamily="2" charset="0"/>
                </a:rPr>
                <a:t>T</a:t>
              </a:r>
              <a:r>
                <a:rPr lang="fr-FR" sz="1600" baseline="-25000" dirty="0">
                  <a:solidFill>
                    <a:schemeClr val="accent1"/>
                  </a:solidFill>
                  <a:latin typeface="Roboto Condensed" pitchFamily="2" charset="0"/>
                  <a:ea typeface="Roboto Condensed" pitchFamily="2" charset="0"/>
                </a:rPr>
                <a:t>2</a:t>
              </a:r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07F6B746-D9E6-9E4C-BE15-B3BB82DE9EDF}"/>
                </a:ext>
              </a:extLst>
            </p:cNvPr>
            <p:cNvSpPr/>
            <p:nvPr/>
          </p:nvSpPr>
          <p:spPr>
            <a:xfrm>
              <a:off x="4365832" y="3981504"/>
              <a:ext cx="1914870" cy="581278"/>
            </a:xfrm>
            <a:custGeom>
              <a:avLst/>
              <a:gdLst>
                <a:gd name="connsiteX0" fmla="*/ 0 w 1975338"/>
                <a:gd name="connsiteY0" fmla="*/ 1318847 h 1324792"/>
                <a:gd name="connsiteX1" fmla="*/ 1189892 w 1975338"/>
                <a:gd name="connsiteY1" fmla="*/ 1242647 h 1324792"/>
                <a:gd name="connsiteX2" fmla="*/ 1817077 w 1975338"/>
                <a:gd name="connsiteY2" fmla="*/ 744416 h 1324792"/>
                <a:gd name="connsiteX3" fmla="*/ 1975338 w 1975338"/>
                <a:gd name="connsiteY3" fmla="*/ 0 h 1324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5338" h="1324792">
                  <a:moveTo>
                    <a:pt x="0" y="1318847"/>
                  </a:moveTo>
                  <a:cubicBezTo>
                    <a:pt x="443523" y="1328616"/>
                    <a:pt x="887046" y="1338385"/>
                    <a:pt x="1189892" y="1242647"/>
                  </a:cubicBezTo>
                  <a:cubicBezTo>
                    <a:pt x="1492738" y="1146909"/>
                    <a:pt x="1686169" y="951524"/>
                    <a:pt x="1817077" y="744416"/>
                  </a:cubicBezTo>
                  <a:cubicBezTo>
                    <a:pt x="1947985" y="537308"/>
                    <a:pt x="1961661" y="268654"/>
                    <a:pt x="197533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Roboto Condensed" pitchFamily="2" charset="0"/>
              </a:endParaRPr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CE306186-AAF4-114B-9CF6-D84CEDBD280D}"/>
                </a:ext>
              </a:extLst>
            </p:cNvPr>
            <p:cNvSpPr/>
            <p:nvPr/>
          </p:nvSpPr>
          <p:spPr>
            <a:xfrm>
              <a:off x="6255456" y="3980462"/>
              <a:ext cx="72000" cy="7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Roboto Condensed" pitchFamily="2" charset="0"/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319FB6E0-7EC2-A24B-A28C-07B8D4A0E969}"/>
                </a:ext>
              </a:extLst>
            </p:cNvPr>
            <p:cNvSpPr txBox="1"/>
            <p:nvPr/>
          </p:nvSpPr>
          <p:spPr>
            <a:xfrm>
              <a:off x="6262931" y="3677908"/>
              <a:ext cx="585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b="1" dirty="0" err="1">
                  <a:solidFill>
                    <a:srgbClr val="C00000"/>
                  </a:solidFill>
                  <a:latin typeface="Roboto Condensed" pitchFamily="2" charset="0"/>
                  <a:ea typeface="Roboto Condensed" pitchFamily="2" charset="0"/>
                </a:rPr>
                <a:t>T</a:t>
              </a:r>
              <a:r>
                <a:rPr lang="fr-FR" b="1" baseline="-25000" dirty="0" err="1">
                  <a:solidFill>
                    <a:srgbClr val="C00000"/>
                  </a:solidFill>
                  <a:latin typeface="Roboto Condensed" pitchFamily="2" charset="0"/>
                  <a:ea typeface="Roboto Condensed" pitchFamily="2" charset="0"/>
                </a:rPr>
                <a:t>p</a:t>
              </a:r>
              <a:r>
                <a:rPr lang="fr-FR" b="1" dirty="0">
                  <a:solidFill>
                    <a:srgbClr val="C00000"/>
                  </a:solidFill>
                  <a:latin typeface="Roboto Condensed" pitchFamily="2" charset="0"/>
                  <a:ea typeface="Roboto Condensed" pitchFamily="2" charset="0"/>
                </a:rPr>
                <a:t>(</a:t>
              </a:r>
              <a:r>
                <a:rPr lang="fr-FR" b="1" dirty="0" err="1">
                  <a:solidFill>
                    <a:srgbClr val="C00000"/>
                  </a:solidFill>
                  <a:latin typeface="Roboto Condensed" pitchFamily="2" charset="0"/>
                  <a:ea typeface="Roboto Condensed" pitchFamily="2" charset="0"/>
                </a:rPr>
                <a:t>t</a:t>
              </a:r>
              <a:r>
                <a:rPr lang="fr-FR" b="1" dirty="0">
                  <a:solidFill>
                    <a:srgbClr val="C00000"/>
                  </a:solidFill>
                  <a:latin typeface="Roboto Condensed" pitchFamily="2" charset="0"/>
                  <a:ea typeface="Roboto Condensed" pitchFamily="2" charset="0"/>
                </a:rPr>
                <a:t>)</a:t>
              </a:r>
            </a:p>
          </p:txBody>
        </p: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D54FA1B8-6D23-BA4A-AD79-3ED2939DAD59}"/>
                </a:ext>
              </a:extLst>
            </p:cNvPr>
            <p:cNvCxnSpPr/>
            <p:nvPr/>
          </p:nvCxnSpPr>
          <p:spPr>
            <a:xfrm flipH="1">
              <a:off x="6327456" y="4110857"/>
              <a:ext cx="493496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68D5FB8C-3233-2E42-BE08-1F7176A3CC1E}"/>
                </a:ext>
              </a:extLst>
            </p:cNvPr>
            <p:cNvSpPr txBox="1"/>
            <p:nvPr/>
          </p:nvSpPr>
          <p:spPr>
            <a:xfrm>
              <a:off x="6497015" y="4124372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b="1" dirty="0" err="1">
                  <a:solidFill>
                    <a:srgbClr val="C00000"/>
                  </a:solidFill>
                  <a:latin typeface="Symbol" pitchFamily="2" charset="2"/>
                  <a:ea typeface="Roboto Condensed" pitchFamily="2" charset="0"/>
                </a:rPr>
                <a:t>F</a:t>
              </a:r>
              <a:r>
                <a:rPr lang="fr-FR" b="1" baseline="-25000" dirty="0" err="1">
                  <a:solidFill>
                    <a:srgbClr val="C00000"/>
                  </a:solidFill>
                  <a:latin typeface="Roboto Condensed" pitchFamily="2" charset="0"/>
                  <a:ea typeface="Roboto Condensed" pitchFamily="2" charset="0"/>
                </a:rPr>
                <a:t>p</a:t>
              </a:r>
              <a:r>
                <a:rPr lang="fr-FR" b="1" dirty="0">
                  <a:solidFill>
                    <a:srgbClr val="C00000"/>
                  </a:solidFill>
                  <a:latin typeface="Roboto Condensed" pitchFamily="2" charset="0"/>
                  <a:ea typeface="Roboto Condensed" pitchFamily="2" charset="0"/>
                </a:rPr>
                <a:t>(</a:t>
              </a:r>
              <a:r>
                <a:rPr lang="fr-FR" b="1" dirty="0" err="1">
                  <a:solidFill>
                    <a:srgbClr val="C00000"/>
                  </a:solidFill>
                  <a:latin typeface="Roboto Condensed" pitchFamily="2" charset="0"/>
                  <a:ea typeface="Roboto Condensed" pitchFamily="2" charset="0"/>
                </a:rPr>
                <a:t>t</a:t>
              </a:r>
              <a:r>
                <a:rPr lang="fr-FR" b="1" dirty="0">
                  <a:solidFill>
                    <a:srgbClr val="C00000"/>
                  </a:solidFill>
                  <a:latin typeface="Roboto Condensed" pitchFamily="2" charset="0"/>
                  <a:ea typeface="Roboto Condensed" pitchFamily="2" charset="0"/>
                </a:rPr>
                <a:t>)</a:t>
              </a:r>
            </a:p>
          </p:txBody>
        </p: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B9A8FFE5-E041-734B-A7A4-DB79FF97B3DD}"/>
              </a:ext>
            </a:extLst>
          </p:cNvPr>
          <p:cNvSpPr txBox="1"/>
          <p:nvPr/>
        </p:nvSpPr>
        <p:spPr>
          <a:xfrm>
            <a:off x="2814911" y="5254176"/>
            <a:ext cx="2953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Roboto Condensed" pitchFamily="2" charset="0"/>
                <a:ea typeface="Roboto Condensed" pitchFamily="2" charset="0"/>
              </a:rPr>
              <a:t>Solution reconstruite à chaque instant par méthode inverse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B72030F3-3AD9-DA49-9683-70575054CB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887" y="3371782"/>
            <a:ext cx="3167254" cy="2400541"/>
          </a:xfrm>
          <a:prstGeom prst="rect">
            <a:avLst/>
          </a:prstGeom>
        </p:spPr>
      </p:pic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4EB58081-F993-F14C-9787-F29D3CA3BA7F}"/>
              </a:ext>
            </a:extLst>
          </p:cNvPr>
          <p:cNvCxnSpPr>
            <a:cxnSpLocks/>
          </p:cNvCxnSpPr>
          <p:nvPr/>
        </p:nvCxnSpPr>
        <p:spPr>
          <a:xfrm flipV="1">
            <a:off x="6852745" y="4201759"/>
            <a:ext cx="1" cy="121107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D29F3223-9C9B-0446-9F89-99107E25A583}"/>
              </a:ext>
            </a:extLst>
          </p:cNvPr>
          <p:cNvCxnSpPr>
            <a:cxnSpLocks/>
          </p:cNvCxnSpPr>
          <p:nvPr/>
        </p:nvCxnSpPr>
        <p:spPr>
          <a:xfrm flipV="1">
            <a:off x="8266386" y="4201759"/>
            <a:ext cx="0" cy="1225557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B056899F-5331-9A46-95D9-3D3707A73FA7}"/>
              </a:ext>
            </a:extLst>
          </p:cNvPr>
          <p:cNvCxnSpPr>
            <a:cxnSpLocks/>
          </p:cNvCxnSpPr>
          <p:nvPr/>
        </p:nvCxnSpPr>
        <p:spPr>
          <a:xfrm flipH="1">
            <a:off x="6852746" y="4201759"/>
            <a:ext cx="1413640" cy="1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E5527219-A870-834C-BEB7-4096329F1554}"/>
              </a:ext>
            </a:extLst>
          </p:cNvPr>
          <p:cNvSpPr txBox="1"/>
          <p:nvPr/>
        </p:nvSpPr>
        <p:spPr>
          <a:xfrm>
            <a:off x="7083313" y="3922650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dirty="0">
                <a:solidFill>
                  <a:srgbClr val="FF0000"/>
                </a:solidFill>
                <a:latin typeface="Roboto Condensed" pitchFamily="2" charset="0"/>
                <a:ea typeface="Roboto Condensed" pitchFamily="2" charset="0"/>
              </a:rPr>
              <a:t>Pulse laser</a:t>
            </a:r>
          </a:p>
        </p:txBody>
      </p:sp>
    </p:spTree>
    <p:extLst>
      <p:ext uri="{BB962C8B-B14F-4D97-AF65-F5344CB8AC3E}">
        <p14:creationId xmlns:p14="http://schemas.microsoft.com/office/powerpoint/2010/main" val="3906316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F0FE3D-DFFA-7049-9081-49B7DC3E4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000" y="2702376"/>
            <a:ext cx="7105034" cy="2552795"/>
          </a:xfrm>
        </p:spPr>
        <p:txBody>
          <a:bodyPr anchor="t"/>
          <a:lstStyle/>
          <a:p>
            <a:r>
              <a:rPr lang="fr-FR" dirty="0"/>
              <a:t>4 – Appareils multifonctionnels</a:t>
            </a:r>
            <a:br>
              <a:rPr lang="fr-FR" dirty="0"/>
            </a:b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La lignée des PVT</a:t>
            </a:r>
            <a:br>
              <a:rPr lang="fr-FR" sz="280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fr-FR" sz="2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cinétique + </a:t>
            </a:r>
            <a:r>
              <a:rPr lang="fr-FR" sz="2800" dirty="0" err="1">
                <a:solidFill>
                  <a:schemeClr val="bg1">
                    <a:lumMod val="50000"/>
                  </a:schemeClr>
                </a:solidFill>
              </a:rPr>
              <a:t>dilatométrie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 + mécanique</a:t>
            </a:r>
          </a:p>
        </p:txBody>
      </p:sp>
    </p:spTree>
    <p:extLst>
      <p:ext uri="{BB962C8B-B14F-4D97-AF65-F5344CB8AC3E}">
        <p14:creationId xmlns:p14="http://schemas.microsoft.com/office/powerpoint/2010/main" val="3518879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Implementation Frame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572516">
              <a:defRPr sz="5292"/>
            </a:lvl1pPr>
          </a:lstStyle>
          <a:p>
            <a:r>
              <a:rPr lang="fr-FR" sz="3200" dirty="0"/>
              <a:t>PVT-</a:t>
            </a:r>
            <a:r>
              <a:rPr lang="fr-FR" sz="3200" dirty="0">
                <a:latin typeface="Symbol" pitchFamily="2" charset="2"/>
              </a:rPr>
              <a:t>a</a:t>
            </a:r>
            <a:endParaRPr sz="3200" dirty="0">
              <a:latin typeface="Symbol" pitchFamily="2" charset="2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5AEB987-32BC-DF4B-9A60-E067EFD05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Variations de </a:t>
            </a:r>
            <a:r>
              <a:rPr lang="fr-FR" b="1" dirty="0">
                <a:solidFill>
                  <a:srgbClr val="00B0F0"/>
                </a:solidFill>
              </a:rPr>
              <a:t>V</a:t>
            </a:r>
            <a:r>
              <a:rPr lang="fr-FR" dirty="0"/>
              <a:t>olumes lors d’un cycle de cuisson (</a:t>
            </a:r>
            <a:r>
              <a:rPr lang="fr-FR" b="1" dirty="0">
                <a:solidFill>
                  <a:srgbClr val="00B0F0"/>
                </a:solidFill>
              </a:rPr>
              <a:t>T</a:t>
            </a:r>
            <a:r>
              <a:rPr lang="fr-FR" dirty="0"/>
              <a:t>,</a:t>
            </a:r>
            <a:r>
              <a:rPr lang="fr-FR" b="1" dirty="0">
                <a:solidFill>
                  <a:srgbClr val="00B0F0"/>
                </a:solidFill>
              </a:rPr>
              <a:t>P</a:t>
            </a:r>
            <a:r>
              <a:rPr lang="fr-FR" dirty="0"/>
              <a:t>)</a:t>
            </a:r>
            <a:br>
              <a:rPr lang="fr-FR" dirty="0"/>
            </a:br>
            <a:endParaRPr lang="fr-FR" dirty="0"/>
          </a:p>
          <a:p>
            <a:pPr lvl="1"/>
            <a:r>
              <a:rPr lang="fr-FR" dirty="0"/>
              <a:t>Résines thermodurcissables de l’état liquide à l’état solide (&lt;200°C)</a:t>
            </a:r>
          </a:p>
          <a:p>
            <a:pPr lvl="1"/>
            <a:r>
              <a:rPr lang="fr-FR" dirty="0"/>
              <a:t>Mesure de cinétique par capteur de flux</a:t>
            </a:r>
          </a:p>
          <a:p>
            <a:endParaRPr lang="fr-FR" dirty="0"/>
          </a:p>
        </p:txBody>
      </p:sp>
      <p:sp>
        <p:nvSpPr>
          <p:cNvPr id="24" name="[Tardif et al 12]">
            <a:extLst>
              <a:ext uri="{FF2B5EF4-FFF2-40B4-BE49-F238E27FC236}">
                <a16:creationId xmlns:a16="http://schemas.microsoft.com/office/drawing/2014/main" id="{481B7D76-63AA-DD43-918D-8DFD0DC33B20}"/>
              </a:ext>
            </a:extLst>
          </p:cNvPr>
          <p:cNvSpPr txBox="1"/>
          <p:nvPr/>
        </p:nvSpPr>
        <p:spPr>
          <a:xfrm>
            <a:off x="10827970" y="8617727"/>
            <a:ext cx="1506692" cy="40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>
                <a:latin typeface="Roboto Condensed" pitchFamily="2" charset="0"/>
                <a:ea typeface="Roboto Condensed" pitchFamily="2" charset="0"/>
              </a:rPr>
              <a:t>[Tardif et al 12]</a:t>
            </a:r>
          </a:p>
        </p:txBody>
      </p:sp>
      <p:pic>
        <p:nvPicPr>
          <p:cNvPr id="46" name="Picture 13" descr="C:\Users\mperon.LTNLABO\Documents\Soutenance\Fig_PvTa.png">
            <a:extLst>
              <a:ext uri="{FF2B5EF4-FFF2-40B4-BE49-F238E27FC236}">
                <a16:creationId xmlns:a16="http://schemas.microsoft.com/office/drawing/2014/main" id="{F175ECA0-4284-684C-844E-018DAABCE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19" y="2748818"/>
            <a:ext cx="5388848" cy="3553929"/>
          </a:xfrm>
          <a:prstGeom prst="rect">
            <a:avLst/>
          </a:prstGeom>
          <a:noFill/>
        </p:spPr>
      </p:pic>
      <p:pic>
        <p:nvPicPr>
          <p:cNvPr id="47" name="Picture 14" descr="C:\Users\mperon.LTNLABO\Documents\Rédaction\Chapitre 2-3 - Modélisation multiphysique du PvTalpha\Figures\Caps_Ech.png">
            <a:extLst>
              <a:ext uri="{FF2B5EF4-FFF2-40B4-BE49-F238E27FC236}">
                <a16:creationId xmlns:a16="http://schemas.microsoft.com/office/drawing/2014/main" id="{C581CA3E-5405-D94B-BC6B-508C8BA57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49159" y="3491499"/>
            <a:ext cx="2953407" cy="1213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Espace réservé du contenu 19">
            <a:extLst>
              <a:ext uri="{FF2B5EF4-FFF2-40B4-BE49-F238E27FC236}">
                <a16:creationId xmlns:a16="http://schemas.microsoft.com/office/drawing/2014/main" id="{5C18DA36-2CD9-1E4A-85D1-4345E091EA31}"/>
              </a:ext>
            </a:extLst>
          </p:cNvPr>
          <p:cNvSpPr txBox="1">
            <a:spLocks/>
          </p:cNvSpPr>
          <p:nvPr/>
        </p:nvSpPr>
        <p:spPr>
          <a:xfrm>
            <a:off x="5749159" y="4761184"/>
            <a:ext cx="2953407" cy="1678196"/>
          </a:xfrm>
          <a:prstGeom prst="rect">
            <a:avLst/>
          </a:prstGeom>
          <a:ln>
            <a:solidFill>
              <a:srgbClr val="3C83AA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C83AA"/>
              </a:buClr>
              <a:buFont typeface="Wingdings" pitchFamily="2" charset="2"/>
              <a:buChar char="§"/>
              <a:defRPr sz="2400" kern="1200">
                <a:solidFill>
                  <a:srgbClr val="3C83AA"/>
                </a:solidFill>
                <a:latin typeface="+mn-lt"/>
                <a:ea typeface="+mn-ea"/>
                <a:cs typeface="+mn-cs"/>
              </a:defRPr>
            </a:lvl1pPr>
            <a:lvl2pPr marL="314325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2C9"/>
              </a:buClr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9438" indent="-2413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tabLst/>
              <a:defRPr sz="1800" kern="1200">
                <a:solidFill>
                  <a:srgbClr val="64C2C9"/>
                </a:solidFill>
                <a:latin typeface="+mn-lt"/>
                <a:ea typeface="+mn-ea"/>
                <a:cs typeface="+mn-cs"/>
              </a:defRPr>
            </a:lvl3pPr>
            <a:lvl4pPr marL="7127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2000" indent="-193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800" dirty="0">
                <a:latin typeface="Roboto Condensed" pitchFamily="2" charset="0"/>
                <a:ea typeface="Roboto Condensed" pitchFamily="2" charset="0"/>
              </a:rPr>
              <a:t>Capsule en silicone </a:t>
            </a:r>
          </a:p>
          <a:p>
            <a:pPr lvl="1"/>
            <a:r>
              <a:rPr lang="fr-FR" sz="1800" dirty="0">
                <a:latin typeface="Roboto Condensed" pitchFamily="2" charset="0"/>
                <a:ea typeface="Roboto Condensed" pitchFamily="2" charset="0"/>
              </a:rPr>
              <a:t>Résine injectée</a:t>
            </a:r>
          </a:p>
          <a:p>
            <a:pPr lvl="1"/>
            <a:r>
              <a:rPr lang="fr-FR" sz="1800" dirty="0">
                <a:latin typeface="Roboto Condensed" pitchFamily="2" charset="0"/>
                <a:ea typeface="Roboto Condensed" pitchFamily="2" charset="0"/>
              </a:rPr>
              <a:t>Variations de volume mesurée par capteur LVDT</a:t>
            </a:r>
          </a:p>
          <a:p>
            <a:pPr lvl="1"/>
            <a:r>
              <a:rPr lang="fr-FR" sz="1800" dirty="0">
                <a:latin typeface="Roboto Condensed" pitchFamily="2" charset="0"/>
                <a:ea typeface="Roboto Condensed" pitchFamily="2" charset="0"/>
              </a:rPr>
              <a:t>Transferts thermiques 1D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955D71B-744F-5248-905D-90200BD15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841" y="1325937"/>
            <a:ext cx="856159" cy="298848"/>
          </a:xfrm>
          <a:prstGeom prst="rect">
            <a:avLst/>
          </a:prstGeom>
        </p:spPr>
      </p:pic>
      <p:pic>
        <p:nvPicPr>
          <p:cNvPr id="10" name="Picture 31" descr="2011-10-14 11.28.54 - Copie.jpg">
            <a:extLst>
              <a:ext uri="{FF2B5EF4-FFF2-40B4-BE49-F238E27FC236}">
                <a16:creationId xmlns:a16="http://schemas.microsoft.com/office/drawing/2014/main" id="{1D4BF77C-7242-744B-A61B-72EFD95B5ED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17694" y="2041651"/>
            <a:ext cx="2589676" cy="137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1"/>
    </mc:Choice>
    <mc:Fallback xmlns="">
      <p:transition spd="slow" advTm="1151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DD23C13-3C93-054D-B0AF-2F69A282C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LTEN : Actions de Recherche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6008529-901E-2F47-830A-4930D67D8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10" y="862944"/>
            <a:ext cx="1770424" cy="17541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81FB218-C105-1048-9FCC-A5D389387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966" y="862944"/>
            <a:ext cx="1770424" cy="17541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970232-B47B-BF4E-869A-905372C46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347" y="2729628"/>
            <a:ext cx="1770424" cy="17541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5E9D529-7056-3144-9402-508BA03C5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229" y="2729628"/>
            <a:ext cx="1770424" cy="17541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6ABAC57-E97E-9745-B7B6-2306647C19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229" y="4596312"/>
            <a:ext cx="1770424" cy="175413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41A3969-7DF4-5C40-82EB-129288E028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3347" y="4596312"/>
            <a:ext cx="1770424" cy="175413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AF17EA6-5ECD-7547-AE61-747D2A710969}"/>
              </a:ext>
            </a:extLst>
          </p:cNvPr>
          <p:cNvSpPr txBox="1"/>
          <p:nvPr/>
        </p:nvSpPr>
        <p:spPr>
          <a:xfrm>
            <a:off x="2543504" y="862944"/>
            <a:ext cx="186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Roboto Condensed" pitchFamily="2" charset="0"/>
                <a:ea typeface="Roboto Condensed" pitchFamily="2" charset="0"/>
              </a:rPr>
              <a:t>Physique des Procédés Composites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F53A0EC-C632-0444-8EDC-913566B8260A}"/>
              </a:ext>
            </a:extLst>
          </p:cNvPr>
          <p:cNvSpPr txBox="1"/>
          <p:nvPr/>
        </p:nvSpPr>
        <p:spPr>
          <a:xfrm>
            <a:off x="2543504" y="2729628"/>
            <a:ext cx="186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Roboto Condensed" pitchFamily="2" charset="0"/>
                <a:ea typeface="Roboto Condensed" pitchFamily="2" charset="0"/>
              </a:rPr>
              <a:t>Bulles, gouttes et coulis de glace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6C982C2-5C5F-F24B-B027-9A121BD9DCDA}"/>
              </a:ext>
            </a:extLst>
          </p:cNvPr>
          <p:cNvSpPr txBox="1"/>
          <p:nvPr/>
        </p:nvSpPr>
        <p:spPr>
          <a:xfrm>
            <a:off x="2543504" y="4596312"/>
            <a:ext cx="186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Roboto Condensed" pitchFamily="2" charset="0"/>
                <a:ea typeface="Roboto Condensed" pitchFamily="2" charset="0"/>
              </a:rPr>
              <a:t>Fluides complexes et applications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019CEA9-BAAF-9A49-996B-8B7995F7B193}"/>
              </a:ext>
            </a:extLst>
          </p:cNvPr>
          <p:cNvSpPr txBox="1"/>
          <p:nvPr/>
        </p:nvSpPr>
        <p:spPr>
          <a:xfrm>
            <a:off x="4830073" y="862944"/>
            <a:ext cx="177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latin typeface="Roboto Condensed" pitchFamily="2" charset="0"/>
                <a:ea typeface="Roboto Condensed" pitchFamily="2" charset="0"/>
              </a:rPr>
              <a:t>Stockage de l’énergie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39A4F33-29BD-E74B-8090-911FDC2BE370}"/>
              </a:ext>
            </a:extLst>
          </p:cNvPr>
          <p:cNvSpPr txBox="1"/>
          <p:nvPr/>
        </p:nvSpPr>
        <p:spPr>
          <a:xfrm>
            <a:off x="4830073" y="2729628"/>
            <a:ext cx="1770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latin typeface="Roboto Condensed" pitchFamily="2" charset="0"/>
                <a:ea typeface="Roboto Condensed" pitchFamily="2" charset="0"/>
              </a:rPr>
              <a:t>Optimisation des systèmes énergétiques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C86B22C-2EA2-0943-A276-BE5E77DFD71A}"/>
              </a:ext>
            </a:extLst>
          </p:cNvPr>
          <p:cNvSpPr txBox="1"/>
          <p:nvPr/>
        </p:nvSpPr>
        <p:spPr>
          <a:xfrm>
            <a:off x="4830073" y="4596312"/>
            <a:ext cx="177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latin typeface="Roboto Condensed" pitchFamily="2" charset="0"/>
                <a:ea typeface="Roboto Condensed" pitchFamily="2" charset="0"/>
              </a:rPr>
              <a:t>Conversion de l’énergie</a:t>
            </a:r>
          </a:p>
        </p:txBody>
      </p:sp>
      <p:sp>
        <p:nvSpPr>
          <p:cNvPr id="19" name="Rectangle avec flèche vers la gauche 18">
            <a:extLst>
              <a:ext uri="{FF2B5EF4-FFF2-40B4-BE49-F238E27FC236}">
                <a16:creationId xmlns:a16="http://schemas.microsoft.com/office/drawing/2014/main" id="{8D75F3FC-233A-F548-AAA6-F3AB8CFDCD14}"/>
              </a:ext>
            </a:extLst>
          </p:cNvPr>
          <p:cNvSpPr/>
          <p:nvPr/>
        </p:nvSpPr>
        <p:spPr>
          <a:xfrm>
            <a:off x="2881580" y="987972"/>
            <a:ext cx="4097294" cy="2226622"/>
          </a:xfrm>
          <a:prstGeom prst="leftArrowCallout">
            <a:avLst>
              <a:gd name="adj1" fmla="val 8881"/>
              <a:gd name="adj2" fmla="val 7517"/>
              <a:gd name="adj3" fmla="val 12016"/>
              <a:gd name="adj4" fmla="val 64977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14300" dist="2794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 Condensed" pitchFamily="2" charset="0"/>
              </a:rPr>
              <a:t>8 permanents</a:t>
            </a:r>
          </a:p>
          <a:p>
            <a:pPr algn="ctr"/>
            <a:r>
              <a:rPr lang="fr-FR" sz="1600" dirty="0">
                <a:latin typeface="Roboto Condensed" pitchFamily="2" charset="0"/>
              </a:rPr>
              <a:t>Jean-Luc Bailleul</a:t>
            </a:r>
          </a:p>
          <a:p>
            <a:pPr algn="ctr"/>
            <a:r>
              <a:rPr lang="fr-FR" sz="1600" dirty="0">
                <a:latin typeface="Roboto Condensed" pitchFamily="2" charset="0"/>
              </a:rPr>
              <a:t>Vincent </a:t>
            </a:r>
            <a:r>
              <a:rPr lang="fr-FR" sz="1600" dirty="0" err="1">
                <a:latin typeface="Roboto Condensed" pitchFamily="2" charset="0"/>
              </a:rPr>
              <a:t>Sobotka</a:t>
            </a:r>
            <a:endParaRPr lang="fr-FR" sz="1600" dirty="0">
              <a:latin typeface="Roboto Condensed" pitchFamily="2" charset="0"/>
            </a:endParaRPr>
          </a:p>
          <a:p>
            <a:pPr algn="ctr"/>
            <a:r>
              <a:rPr lang="fr-FR" sz="1600" dirty="0">
                <a:latin typeface="Roboto Condensed" pitchFamily="2" charset="0"/>
              </a:rPr>
              <a:t>Arthur Lévy</a:t>
            </a:r>
          </a:p>
          <a:p>
            <a:pPr algn="ctr"/>
            <a:r>
              <a:rPr lang="fr-FR" sz="1600" dirty="0" err="1">
                <a:latin typeface="Roboto Condensed" pitchFamily="2" charset="0"/>
              </a:rPr>
              <a:t>Elissa</a:t>
            </a:r>
            <a:r>
              <a:rPr lang="fr-FR" sz="1600" dirty="0">
                <a:latin typeface="Roboto Condensed" pitchFamily="2" charset="0"/>
              </a:rPr>
              <a:t> El </a:t>
            </a:r>
            <a:r>
              <a:rPr lang="fr-FR" sz="1600" dirty="0" err="1">
                <a:latin typeface="Roboto Condensed" pitchFamily="2" charset="0"/>
              </a:rPr>
              <a:t>Rassy</a:t>
            </a:r>
            <a:endParaRPr lang="fr-FR" sz="1600" dirty="0">
              <a:latin typeface="Roboto Condensed" pitchFamily="2" charset="0"/>
            </a:endParaRPr>
          </a:p>
          <a:p>
            <a:pPr algn="ctr"/>
            <a:r>
              <a:rPr lang="fr-FR" sz="1600" dirty="0">
                <a:latin typeface="Roboto Condensed" pitchFamily="2" charset="0"/>
              </a:rPr>
              <a:t>Steven Le Corre</a:t>
            </a:r>
          </a:p>
          <a:p>
            <a:pPr algn="ctr"/>
            <a:r>
              <a:rPr lang="fr-FR" sz="1600" dirty="0" err="1">
                <a:latin typeface="Roboto Condensed" pitchFamily="2" charset="0"/>
              </a:rPr>
              <a:t>Eric</a:t>
            </a:r>
            <a:r>
              <a:rPr lang="fr-FR" sz="1600" dirty="0">
                <a:latin typeface="Roboto Condensed" pitchFamily="2" charset="0"/>
              </a:rPr>
              <a:t> Le Gal La Salle (ICAM), Jérôme Soto, (ICAM) Juliana </a:t>
            </a:r>
            <a:r>
              <a:rPr lang="fr-FR" sz="1600" dirty="0" err="1">
                <a:latin typeface="Roboto Condensed" pitchFamily="2" charset="0"/>
              </a:rPr>
              <a:t>Preisner</a:t>
            </a:r>
            <a:r>
              <a:rPr lang="fr-FR" sz="1600" dirty="0">
                <a:latin typeface="Roboto Condensed" pitchFamily="2" charset="0"/>
              </a:rPr>
              <a:t> (ICAM)</a:t>
            </a:r>
          </a:p>
        </p:txBody>
      </p:sp>
    </p:spTree>
    <p:extLst>
      <p:ext uri="{BB962C8B-B14F-4D97-AF65-F5344CB8AC3E}">
        <p14:creationId xmlns:p14="http://schemas.microsoft.com/office/powerpoint/2010/main" val="84440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Implementation Frame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572516">
              <a:defRPr sz="5292"/>
            </a:lvl1pPr>
          </a:lstStyle>
          <a:p>
            <a:r>
              <a:rPr lang="fr-FR" sz="3200" dirty="0"/>
              <a:t>PVT-</a:t>
            </a:r>
            <a:r>
              <a:rPr lang="fr-FR" sz="3200" dirty="0">
                <a:latin typeface="Symbol" pitchFamily="2" charset="2"/>
              </a:rPr>
              <a:t>a</a:t>
            </a:r>
            <a:endParaRPr sz="3200" dirty="0">
              <a:latin typeface="Symbol" pitchFamily="2" charset="2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5AEB987-32BC-DF4B-9A60-E067EFD05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Exploitation : résine époxy M21E</a:t>
            </a:r>
          </a:p>
          <a:p>
            <a:pPr lvl="1"/>
            <a:r>
              <a:rPr lang="fr-FR" dirty="0" err="1"/>
              <a:t>Exothermie</a:t>
            </a:r>
            <a:r>
              <a:rPr lang="fr-FR" dirty="0"/>
              <a:t> mesurée par le capteur de flux</a:t>
            </a:r>
          </a:p>
          <a:p>
            <a:pPr lvl="1"/>
            <a:r>
              <a:rPr lang="fr-FR" dirty="0"/>
              <a:t>Confrontation au modèle identifié par DSC</a:t>
            </a:r>
          </a:p>
          <a:p>
            <a:endParaRPr lang="fr-FR" dirty="0"/>
          </a:p>
        </p:txBody>
      </p:sp>
      <p:sp>
        <p:nvSpPr>
          <p:cNvPr id="24" name="[Tardif et al 12]">
            <a:extLst>
              <a:ext uri="{FF2B5EF4-FFF2-40B4-BE49-F238E27FC236}">
                <a16:creationId xmlns:a16="http://schemas.microsoft.com/office/drawing/2014/main" id="{481B7D76-63AA-DD43-918D-8DFD0DC33B20}"/>
              </a:ext>
            </a:extLst>
          </p:cNvPr>
          <p:cNvSpPr txBox="1"/>
          <p:nvPr/>
        </p:nvSpPr>
        <p:spPr>
          <a:xfrm>
            <a:off x="10827970" y="8617727"/>
            <a:ext cx="1506692" cy="40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>
                <a:latin typeface="Roboto Condensed" pitchFamily="2" charset="0"/>
                <a:ea typeface="Roboto Condensed" pitchFamily="2" charset="0"/>
              </a:rPr>
              <a:t>[Tardif et al 12]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B8D29B-5854-7E48-873A-60F66BAEA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498" y="2372471"/>
            <a:ext cx="5414798" cy="375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1"/>
    </mc:Choice>
    <mc:Fallback xmlns="">
      <p:transition spd="slow" advTm="1151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Implementation Frame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572516">
              <a:defRPr sz="5292"/>
            </a:lvl1pPr>
          </a:lstStyle>
          <a:p>
            <a:r>
              <a:rPr lang="fr-FR" sz="3200" dirty="0"/>
              <a:t>PVT-</a:t>
            </a:r>
            <a:r>
              <a:rPr lang="fr-FR" sz="3200" dirty="0">
                <a:latin typeface="Symbol" pitchFamily="2" charset="2"/>
              </a:rPr>
              <a:t>a</a:t>
            </a:r>
            <a:endParaRPr sz="3200" dirty="0">
              <a:latin typeface="Symbol" pitchFamily="2" charset="2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5AEB987-32BC-DF4B-9A60-E067EFD05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Exploitation : résine époxy M21E</a:t>
            </a:r>
          </a:p>
          <a:p>
            <a:pPr lvl="1"/>
            <a:r>
              <a:rPr lang="fr-FR" dirty="0"/>
              <a:t>Analyse </a:t>
            </a:r>
            <a:r>
              <a:rPr lang="fr-FR" dirty="0" err="1"/>
              <a:t>dilatométrique</a:t>
            </a:r>
            <a:endParaRPr lang="fr-FR" dirty="0"/>
          </a:p>
          <a:p>
            <a:pPr lvl="1"/>
            <a:r>
              <a:rPr lang="fr-FR" dirty="0"/>
              <a:t>Mesure des coefficients de dilatation</a:t>
            </a:r>
            <a:br>
              <a:rPr lang="fr-FR" dirty="0"/>
            </a:br>
            <a:r>
              <a:rPr lang="fr-FR" dirty="0"/>
              <a:t>états crus et cuits (CTE)</a:t>
            </a:r>
          </a:p>
          <a:p>
            <a:pPr lvl="1"/>
            <a:r>
              <a:rPr lang="fr-FR" dirty="0"/>
              <a:t>Mesure du coefficient de retrait (CCS)</a:t>
            </a:r>
          </a:p>
        </p:txBody>
      </p:sp>
      <p:sp>
        <p:nvSpPr>
          <p:cNvPr id="24" name="[Tardif et al 12]">
            <a:extLst>
              <a:ext uri="{FF2B5EF4-FFF2-40B4-BE49-F238E27FC236}">
                <a16:creationId xmlns:a16="http://schemas.microsoft.com/office/drawing/2014/main" id="{481B7D76-63AA-DD43-918D-8DFD0DC33B20}"/>
              </a:ext>
            </a:extLst>
          </p:cNvPr>
          <p:cNvSpPr txBox="1"/>
          <p:nvPr/>
        </p:nvSpPr>
        <p:spPr>
          <a:xfrm>
            <a:off x="10827970" y="8617727"/>
            <a:ext cx="1506692" cy="40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>
                <a:latin typeface="Roboto Condensed" pitchFamily="2" charset="0"/>
                <a:ea typeface="Roboto Condensed" pitchFamily="2" charset="0"/>
              </a:rPr>
              <a:t>[Tardif et al 12]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6D1A4F7-97FC-B54F-A992-FAC9E4795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863" y="262750"/>
            <a:ext cx="3443465" cy="2409270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801731F-448F-D548-B53C-8922740F8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16" y="3174570"/>
            <a:ext cx="8075851" cy="32844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CFD6D0-3B7F-3B44-9F46-E9AD9C1A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839" y="2965036"/>
            <a:ext cx="3308086" cy="186747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8425437-FFF4-324F-86C4-6DD1FDCBE585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930882" y="3151783"/>
            <a:ext cx="84070" cy="5301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3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1"/>
    </mc:Choice>
    <mc:Fallback xmlns="">
      <p:transition spd="slow" advTm="1151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Implementation Frame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572516">
              <a:defRPr sz="5292"/>
            </a:lvl1pPr>
          </a:lstStyle>
          <a:p>
            <a:r>
              <a:rPr lang="fr-FR" sz="3200" dirty="0"/>
              <a:t>PVT-XT</a:t>
            </a:r>
            <a:endParaRPr sz="32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5AEB987-32BC-DF4B-9A60-E067EFD05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Appareil PVT pour thermoplastiques</a:t>
            </a:r>
          </a:p>
          <a:p>
            <a:pPr lvl="1"/>
            <a:r>
              <a:rPr lang="fr-FR" dirty="0"/>
              <a:t>Hautes températures : ~400°C</a:t>
            </a:r>
          </a:p>
          <a:p>
            <a:pPr lvl="1"/>
            <a:r>
              <a:rPr lang="fr-FR" dirty="0"/>
              <a:t>Hautes vitesses de chauffage/refroidissement : 200K/min (~3K/s)</a:t>
            </a:r>
          </a:p>
          <a:p>
            <a:pPr lvl="1"/>
            <a:r>
              <a:rPr lang="fr-FR" dirty="0"/>
              <a:t>Mesure de cinétique de cristallisation</a:t>
            </a:r>
          </a:p>
        </p:txBody>
      </p:sp>
      <p:sp>
        <p:nvSpPr>
          <p:cNvPr id="24" name="[Tardif et al 12]">
            <a:extLst>
              <a:ext uri="{FF2B5EF4-FFF2-40B4-BE49-F238E27FC236}">
                <a16:creationId xmlns:a16="http://schemas.microsoft.com/office/drawing/2014/main" id="{481B7D76-63AA-DD43-918D-8DFD0DC33B20}"/>
              </a:ext>
            </a:extLst>
          </p:cNvPr>
          <p:cNvSpPr txBox="1"/>
          <p:nvPr/>
        </p:nvSpPr>
        <p:spPr>
          <a:xfrm>
            <a:off x="10827970" y="8617727"/>
            <a:ext cx="1506692" cy="40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>
                <a:latin typeface="Roboto Condensed" pitchFamily="2" charset="0"/>
                <a:ea typeface="Roboto Condensed" pitchFamily="2" charset="0"/>
              </a:rPr>
              <a:t>[Tardif et al 12]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7C52BEE-3AAE-6640-B6D7-47FFB5A83A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40" y="2564524"/>
            <a:ext cx="5633839" cy="388459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72215B0-FAE5-D548-A8FF-7B4A69F35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432" y="2000457"/>
            <a:ext cx="2593427" cy="40404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62E70F5-91C9-7941-B77A-DACCAA30CF2A}"/>
              </a:ext>
            </a:extLst>
          </p:cNvPr>
          <p:cNvSpPr txBox="1"/>
          <p:nvPr/>
        </p:nvSpPr>
        <p:spPr>
          <a:xfrm>
            <a:off x="5171084" y="5534991"/>
            <a:ext cx="3876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64C2C9"/>
              </a:buClr>
              <a:buFont typeface="Wingdings" pitchFamily="2" charset="2"/>
              <a:buChar char="§"/>
            </a:pPr>
            <a:r>
              <a:rPr lang="fr-FR" dirty="0">
                <a:latin typeface="Roboto Condensed" pitchFamily="2" charset="0"/>
                <a:ea typeface="Roboto Condensed" pitchFamily="2" charset="0"/>
              </a:rPr>
              <a:t>Chauffage 1D radial par induction</a:t>
            </a:r>
          </a:p>
          <a:p>
            <a:pPr marL="285750" indent="-285750" algn="l">
              <a:buClr>
                <a:srgbClr val="64C2C9"/>
              </a:buClr>
              <a:buFont typeface="Wingdings" pitchFamily="2" charset="2"/>
              <a:buChar char="§"/>
            </a:pPr>
            <a:r>
              <a:rPr lang="fr-FR" dirty="0">
                <a:latin typeface="Roboto Condensed" pitchFamily="2" charset="0"/>
                <a:ea typeface="Roboto Condensed" pitchFamily="2" charset="0"/>
              </a:rPr>
              <a:t>Capteur de flux radial</a:t>
            </a:r>
          </a:p>
          <a:p>
            <a:pPr marL="285750" indent="-285750" algn="l">
              <a:buClr>
                <a:srgbClr val="64C2C9"/>
              </a:buClr>
              <a:buFont typeface="Wingdings" pitchFamily="2" charset="2"/>
              <a:buChar char="§"/>
            </a:pPr>
            <a:r>
              <a:rPr lang="fr-FR" dirty="0">
                <a:latin typeface="Roboto Condensed" pitchFamily="2" charset="0"/>
                <a:ea typeface="Roboto Condensed" pitchFamily="2" charset="0"/>
              </a:rPr>
              <a:t>Hautes pression possibles (200MPa)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880735-2B32-6946-8553-AE0A7C65D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22" y="2764862"/>
            <a:ext cx="2062600" cy="232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1"/>
    </mc:Choice>
    <mc:Fallback xmlns="">
      <p:transition spd="slow" advTm="1151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Implementation Frame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572516">
              <a:defRPr sz="5292"/>
            </a:lvl1pPr>
          </a:lstStyle>
          <a:p>
            <a:r>
              <a:rPr lang="fr-FR" sz="3200" dirty="0"/>
              <a:t>PVT-XT</a:t>
            </a:r>
            <a:endParaRPr sz="32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5AEB987-32BC-DF4B-9A60-E067EFD05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Cinétiques de cristallisation</a:t>
            </a:r>
          </a:p>
          <a:p>
            <a:pPr lvl="1"/>
            <a:r>
              <a:rPr lang="fr-FR" dirty="0"/>
              <a:t>Effets de vitesse</a:t>
            </a:r>
          </a:p>
          <a:p>
            <a:pPr lvl="1"/>
            <a:r>
              <a:rPr lang="fr-FR" dirty="0"/>
              <a:t>Effets de pression</a:t>
            </a:r>
          </a:p>
          <a:p>
            <a:pPr lvl="1"/>
            <a:r>
              <a:rPr lang="fr-FR" dirty="0"/>
              <a:t>Suivi par le volume spécifique</a:t>
            </a:r>
            <a:br>
              <a:rPr lang="fr-FR" dirty="0"/>
            </a:br>
            <a:r>
              <a:rPr lang="fr-FR" dirty="0"/>
              <a:t>et le flux de chaleur </a:t>
            </a:r>
          </a:p>
        </p:txBody>
      </p:sp>
      <p:sp>
        <p:nvSpPr>
          <p:cNvPr id="24" name="[Tardif et al 12]">
            <a:extLst>
              <a:ext uri="{FF2B5EF4-FFF2-40B4-BE49-F238E27FC236}">
                <a16:creationId xmlns:a16="http://schemas.microsoft.com/office/drawing/2014/main" id="{481B7D76-63AA-DD43-918D-8DFD0DC33B20}"/>
              </a:ext>
            </a:extLst>
          </p:cNvPr>
          <p:cNvSpPr txBox="1"/>
          <p:nvPr/>
        </p:nvSpPr>
        <p:spPr>
          <a:xfrm>
            <a:off x="10827970" y="8617727"/>
            <a:ext cx="1506692" cy="40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>
                <a:latin typeface="Roboto Condensed" pitchFamily="2" charset="0"/>
                <a:ea typeface="Roboto Condensed" pitchFamily="2" charset="0"/>
              </a:rPr>
              <a:t>[Tardif et al 12]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F9480BF-BBA8-6A42-A41A-7F15FC4D9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08" y="3091015"/>
            <a:ext cx="3935705" cy="27758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820E628-9AB7-2042-B0F3-24FBC251329C}"/>
              </a:ext>
            </a:extLst>
          </p:cNvPr>
          <p:cNvSpPr txBox="1"/>
          <p:nvPr/>
        </p:nvSpPr>
        <p:spPr>
          <a:xfrm>
            <a:off x="874700" y="5934900"/>
            <a:ext cx="3262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Roboto Condensed" pitchFamily="2" charset="0"/>
                <a:ea typeface="Roboto Condensed" pitchFamily="2" charset="0"/>
              </a:rPr>
              <a:t>Refroidissement d’un PP sous 30 </a:t>
            </a:r>
            <a:r>
              <a:rPr lang="fr-FR" sz="1400" dirty="0" err="1">
                <a:latin typeface="Roboto Condensed" pitchFamily="2" charset="0"/>
                <a:ea typeface="Roboto Condensed" pitchFamily="2" charset="0"/>
              </a:rPr>
              <a:t>MPa</a:t>
            </a:r>
            <a:endParaRPr lang="fr-FR" sz="1400" dirty="0">
              <a:latin typeface="Roboto Condensed" pitchFamily="2" charset="0"/>
              <a:ea typeface="Roboto Condensed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5E37A04-427F-FE4D-99B7-9134AD942091}"/>
              </a:ext>
            </a:extLst>
          </p:cNvPr>
          <p:cNvGrpSpPr/>
          <p:nvPr/>
        </p:nvGrpSpPr>
        <p:grpSpPr>
          <a:xfrm>
            <a:off x="4739955" y="1770658"/>
            <a:ext cx="4404045" cy="3482269"/>
            <a:chOff x="4739955" y="1150547"/>
            <a:chExt cx="4404045" cy="348226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D8E9FB6-B14B-5546-8927-AD54EC16C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9955" y="1150547"/>
              <a:ext cx="4404045" cy="310614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CBB17D7-40DF-154E-BDC6-5E7D0E14B802}"/>
                </a:ext>
              </a:extLst>
            </p:cNvPr>
            <p:cNvSpPr txBox="1"/>
            <p:nvPr/>
          </p:nvSpPr>
          <p:spPr>
            <a:xfrm>
              <a:off x="5680779" y="4325039"/>
              <a:ext cx="32621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Roboto Condensed" pitchFamily="2" charset="0"/>
                  <a:ea typeface="Roboto Condensed" pitchFamily="2" charset="0"/>
                </a:rPr>
                <a:t>Refroidissement d’un PEEK à -2K/min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7229586F-FD25-884A-B4A6-2233EA251B62}"/>
              </a:ext>
            </a:extLst>
          </p:cNvPr>
          <p:cNvGrpSpPr/>
          <p:nvPr/>
        </p:nvGrpSpPr>
        <p:grpSpPr>
          <a:xfrm>
            <a:off x="2680138" y="2878331"/>
            <a:ext cx="5567980" cy="1258911"/>
            <a:chOff x="2680138" y="2878331"/>
            <a:chExt cx="5567980" cy="1258911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5BDE36E8-8E38-1D4A-86F2-C93C01A04FD1}"/>
                </a:ext>
              </a:extLst>
            </p:cNvPr>
            <p:cNvSpPr/>
            <p:nvPr/>
          </p:nvSpPr>
          <p:spPr>
            <a:xfrm rot="20425734">
              <a:off x="3629239" y="3362462"/>
              <a:ext cx="2559114" cy="444475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Retrait de cristallisation</a:t>
              </a:r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56AE439E-E489-AE49-AD35-D51381720FEA}"/>
                </a:ext>
              </a:extLst>
            </p:cNvPr>
            <p:cNvCxnSpPr>
              <a:stCxn id="10" idx="1"/>
            </p:cNvCxnSpPr>
            <p:nvPr/>
          </p:nvCxnSpPr>
          <p:spPr>
            <a:xfrm flipH="1">
              <a:off x="2680138" y="4013321"/>
              <a:ext cx="1023026" cy="1239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27B0D11A-A834-B143-AAE4-8D1243187A29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6114429" y="2878331"/>
              <a:ext cx="2133689" cy="2777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705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1"/>
    </mc:Choice>
    <mc:Fallback xmlns="">
      <p:transition spd="slow" advTm="11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Implementation Frame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572516">
              <a:defRPr sz="5292"/>
            </a:lvl1pPr>
          </a:lstStyle>
          <a:p>
            <a:r>
              <a:rPr lang="fr-FR" sz="3200" dirty="0"/>
              <a:t>PVT-HADDOC</a:t>
            </a:r>
            <a:endParaRPr sz="3200" dirty="0">
              <a:latin typeface="Symbol" pitchFamily="2" charset="2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5AEB987-32BC-DF4B-9A60-E067EFD05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Motivation</a:t>
            </a:r>
          </a:p>
          <a:p>
            <a:pPr lvl="1"/>
            <a:r>
              <a:rPr lang="fr-FR" dirty="0"/>
              <a:t>Caractérisation cinétique et </a:t>
            </a:r>
            <a:r>
              <a:rPr lang="fr-FR" dirty="0" err="1"/>
              <a:t>dilatométrique</a:t>
            </a:r>
            <a:r>
              <a:rPr lang="fr-FR" dirty="0"/>
              <a:t> de composites TD en cours de cuisson</a:t>
            </a:r>
          </a:p>
          <a:p>
            <a:r>
              <a:rPr lang="fr-FR" dirty="0"/>
              <a:t>Verrous</a:t>
            </a:r>
          </a:p>
          <a:p>
            <a:pPr lvl="1"/>
            <a:r>
              <a:rPr lang="fr-FR" dirty="0"/>
              <a:t>Cycles de pression et température représentatifs</a:t>
            </a:r>
          </a:p>
          <a:p>
            <a:pPr lvl="1"/>
            <a:r>
              <a:rPr lang="fr-FR" dirty="0"/>
              <a:t>Mesure cinétique simultanée</a:t>
            </a:r>
          </a:p>
          <a:p>
            <a:pPr lvl="1"/>
            <a:r>
              <a:rPr lang="fr-FR" dirty="0"/>
              <a:t>Etat parfaitement homogène :</a:t>
            </a:r>
          </a:p>
          <a:p>
            <a:pPr lvl="2"/>
            <a:r>
              <a:rPr lang="fr-FR" dirty="0"/>
              <a:t>Mécanique</a:t>
            </a:r>
          </a:p>
          <a:p>
            <a:pPr lvl="2"/>
            <a:r>
              <a:rPr lang="fr-FR" dirty="0"/>
              <a:t>Thermique </a:t>
            </a:r>
          </a:p>
          <a:p>
            <a:pPr lvl="2"/>
            <a:r>
              <a:rPr lang="fr-FR" dirty="0"/>
              <a:t>Cinétique</a:t>
            </a:r>
          </a:p>
          <a:p>
            <a:pPr lvl="1"/>
            <a:r>
              <a:rPr lang="fr-FR" dirty="0"/>
              <a:t>Mesure des dilatations triaxiales : anisotropie</a:t>
            </a:r>
          </a:p>
          <a:p>
            <a:pPr lvl="1"/>
            <a:endParaRPr lang="fr-FR" dirty="0"/>
          </a:p>
          <a:p>
            <a:r>
              <a:rPr lang="fr-FR" dirty="0"/>
              <a:t>HADDOC</a:t>
            </a:r>
          </a:p>
          <a:p>
            <a:pPr lvl="1"/>
            <a:r>
              <a:rPr lang="fr-FR" b="1" dirty="0" err="1">
                <a:solidFill>
                  <a:schemeClr val="accent1"/>
                </a:solidFill>
              </a:rPr>
              <a:t>H</a:t>
            </a:r>
            <a:r>
              <a:rPr lang="fr-FR" dirty="0" err="1"/>
              <a:t>omogeneous</a:t>
            </a:r>
            <a:r>
              <a:rPr lang="fr-FR" dirty="0"/>
              <a:t> </a:t>
            </a:r>
            <a:r>
              <a:rPr lang="fr-FR" b="1" dirty="0" err="1">
                <a:solidFill>
                  <a:schemeClr val="accent1"/>
                </a:solidFill>
              </a:rPr>
              <a:t>A</a:t>
            </a:r>
            <a:r>
              <a:rPr lang="fr-FR" dirty="0" err="1"/>
              <a:t>nisotropic</a:t>
            </a:r>
            <a:r>
              <a:rPr lang="fr-FR" dirty="0"/>
              <a:t> </a:t>
            </a:r>
            <a:r>
              <a:rPr lang="fr-FR" b="1" dirty="0" err="1">
                <a:solidFill>
                  <a:schemeClr val="accent1"/>
                </a:solidFill>
              </a:rPr>
              <a:t>D</a:t>
            </a:r>
            <a:r>
              <a:rPr lang="fr-FR" dirty="0" err="1"/>
              <a:t>eformation</a:t>
            </a:r>
            <a:r>
              <a:rPr lang="fr-FR" dirty="0"/>
              <a:t> &amp; </a:t>
            </a:r>
            <a:r>
              <a:rPr lang="fr-FR" b="1" dirty="0" err="1">
                <a:solidFill>
                  <a:schemeClr val="accent1"/>
                </a:solidFill>
              </a:rPr>
              <a:t>D</a:t>
            </a:r>
            <a:r>
              <a:rPr lang="fr-FR" dirty="0" err="1"/>
              <a:t>egree</a:t>
            </a:r>
            <a:r>
              <a:rPr lang="fr-FR" dirty="0"/>
              <a:t> </a:t>
            </a:r>
            <a:r>
              <a:rPr lang="fr-FR" b="1" dirty="0">
                <a:solidFill>
                  <a:schemeClr val="accent1"/>
                </a:solidFill>
              </a:rPr>
              <a:t>O</a:t>
            </a:r>
            <a:r>
              <a:rPr lang="fr-FR" dirty="0"/>
              <a:t>f </a:t>
            </a:r>
            <a:r>
              <a:rPr lang="fr-FR" b="1" dirty="0">
                <a:solidFill>
                  <a:schemeClr val="accent1"/>
                </a:solidFill>
              </a:rPr>
              <a:t>C</a:t>
            </a:r>
            <a:r>
              <a:rPr lang="fr-FR" dirty="0"/>
              <a:t>ure</a:t>
            </a:r>
          </a:p>
        </p:txBody>
      </p:sp>
      <p:sp>
        <p:nvSpPr>
          <p:cNvPr id="24" name="[Tardif et al 12]">
            <a:extLst>
              <a:ext uri="{FF2B5EF4-FFF2-40B4-BE49-F238E27FC236}">
                <a16:creationId xmlns:a16="http://schemas.microsoft.com/office/drawing/2014/main" id="{481B7D76-63AA-DD43-918D-8DFD0DC33B20}"/>
              </a:ext>
            </a:extLst>
          </p:cNvPr>
          <p:cNvSpPr txBox="1"/>
          <p:nvPr/>
        </p:nvSpPr>
        <p:spPr>
          <a:xfrm>
            <a:off x="10827970" y="8617727"/>
            <a:ext cx="1506692" cy="40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>
                <a:latin typeface="Roboto Condensed" pitchFamily="2" charset="0"/>
                <a:ea typeface="Roboto Condensed" pitchFamily="2" charset="0"/>
              </a:rPr>
              <a:t>[Tardif et al 12]</a:t>
            </a:r>
          </a:p>
        </p:txBody>
      </p:sp>
      <p:pic>
        <p:nvPicPr>
          <p:cNvPr id="6" name="Picture 1" descr="D:\Thèse\PVT Anisotrope\Conception Dispositif Exp\Conception\ensembble pvt 2.bmp">
            <a:extLst>
              <a:ext uri="{FF2B5EF4-FFF2-40B4-BE49-F238E27FC236}">
                <a16:creationId xmlns:a16="http://schemas.microsoft.com/office/drawing/2014/main" id="{7AF6A5DA-41BC-4545-87FA-DCFAF9D9D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8291" y="2362162"/>
            <a:ext cx="3880302" cy="2766888"/>
          </a:xfrm>
          <a:prstGeom prst="rect">
            <a:avLst/>
          </a:prstGeom>
          <a:noFill/>
          <a:effectLst>
            <a:softEdge rad="431800"/>
          </a:effectLst>
        </p:spPr>
      </p:pic>
    </p:spTree>
    <p:extLst>
      <p:ext uri="{BB962C8B-B14F-4D97-AF65-F5344CB8AC3E}">
        <p14:creationId xmlns:p14="http://schemas.microsoft.com/office/powerpoint/2010/main" val="2494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1"/>
    </mc:Choice>
    <mc:Fallback xmlns="">
      <p:transition spd="slow" advTm="11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Implementation Frame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572516">
              <a:defRPr sz="5292"/>
            </a:lvl1pPr>
          </a:lstStyle>
          <a:p>
            <a:r>
              <a:rPr lang="fr-FR" sz="3200" dirty="0">
                <a:ea typeface="Roboto Condensed" pitchFamily="2" charset="0"/>
              </a:rPr>
              <a:t>PVT-HADDOC</a:t>
            </a:r>
            <a:endParaRPr sz="3200" dirty="0">
              <a:ea typeface="Roboto Condensed" pitchFamily="2" charset="0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5AEB987-32BC-DF4B-9A60-E067EFD05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ea typeface="Roboto Condensed" pitchFamily="2" charset="0"/>
              </a:rPr>
              <a:t>Principe</a:t>
            </a:r>
          </a:p>
        </p:txBody>
      </p:sp>
      <p:sp>
        <p:nvSpPr>
          <p:cNvPr id="24" name="[Tardif et al 12]">
            <a:extLst>
              <a:ext uri="{FF2B5EF4-FFF2-40B4-BE49-F238E27FC236}">
                <a16:creationId xmlns:a16="http://schemas.microsoft.com/office/drawing/2014/main" id="{481B7D76-63AA-DD43-918D-8DFD0DC33B20}"/>
              </a:ext>
            </a:extLst>
          </p:cNvPr>
          <p:cNvSpPr txBox="1"/>
          <p:nvPr/>
        </p:nvSpPr>
        <p:spPr>
          <a:xfrm>
            <a:off x="10827970" y="8617727"/>
            <a:ext cx="1506692" cy="40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>
                <a:latin typeface="Roboto Condensed" pitchFamily="2" charset="0"/>
                <a:ea typeface="Roboto Condensed" pitchFamily="2" charset="0"/>
              </a:rPr>
              <a:t>[Tardif et al 12]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FE76E0-6E09-8945-A1FA-CD01B4E6B83D}"/>
              </a:ext>
            </a:extLst>
          </p:cNvPr>
          <p:cNvSpPr txBox="1"/>
          <p:nvPr/>
        </p:nvSpPr>
        <p:spPr>
          <a:xfrm>
            <a:off x="2288923" y="1382160"/>
            <a:ext cx="1913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Times New Roman" panose="02020603050405020304" pitchFamily="18" charset="0"/>
              </a:rPr>
              <a:t>Échangeur supérieur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8050422-B002-6E4F-96C1-4A82330DF875}"/>
              </a:ext>
            </a:extLst>
          </p:cNvPr>
          <p:cNvSpPr txBox="1"/>
          <p:nvPr/>
        </p:nvSpPr>
        <p:spPr>
          <a:xfrm>
            <a:off x="2255256" y="1830320"/>
            <a:ext cx="1965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latin typeface="Roboto Condensed" pitchFamily="2" charset="0"/>
                <a:ea typeface="Roboto Condensed" pitchFamily="2" charset="0"/>
                <a:cs typeface="Times New Roman" panose="02020603050405020304" pitchFamily="18" charset="0"/>
              </a:rPr>
              <a:t>Capteur de pression</a:t>
            </a:r>
            <a:endParaRPr lang="en-US" sz="1600" dirty="0">
              <a:solidFill>
                <a:srgbClr val="FF0000"/>
              </a:solidFill>
              <a:latin typeface="Roboto Condensed" pitchFamily="2" charset="0"/>
              <a:ea typeface="Roboto Condensed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6FE5018-8D96-4647-AEF6-DBC1753075B7}"/>
              </a:ext>
            </a:extLst>
          </p:cNvPr>
          <p:cNvSpPr txBox="1"/>
          <p:nvPr/>
        </p:nvSpPr>
        <p:spPr>
          <a:xfrm>
            <a:off x="7092863" y="4190268"/>
            <a:ext cx="884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Times New Roman" panose="02020603050405020304" pitchFamily="18" charset="0"/>
              </a:rPr>
              <a:t>Fenêtre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7A52B5A-BC2E-2B4E-AD31-987099088C8B}"/>
              </a:ext>
            </a:extLst>
          </p:cNvPr>
          <p:cNvSpPr txBox="1"/>
          <p:nvPr/>
        </p:nvSpPr>
        <p:spPr>
          <a:xfrm>
            <a:off x="2663728" y="2268164"/>
            <a:ext cx="873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Roboto Condensed" pitchFamily="2" charset="0"/>
                <a:ea typeface="Roboto Condensed" pitchFamily="2" charset="0"/>
                <a:cs typeface="Times New Roman" panose="02020603050405020304" pitchFamily="18" charset="0"/>
              </a:rPr>
              <a:t>Piston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F35381B-9E8C-A94B-9F35-C4575B1C3EC3}"/>
              </a:ext>
            </a:extLst>
          </p:cNvPr>
          <p:cNvSpPr txBox="1"/>
          <p:nvPr/>
        </p:nvSpPr>
        <p:spPr>
          <a:xfrm>
            <a:off x="5157708" y="4154032"/>
            <a:ext cx="952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Times New Roman" panose="02020603050405020304" pitchFamily="18" charset="0"/>
              </a:rPr>
              <a:t>Plateau inférieur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1FAE861-C152-2A46-B311-5C3C56E285C1}"/>
              </a:ext>
            </a:extLst>
          </p:cNvPr>
          <p:cNvSpPr txBox="1"/>
          <p:nvPr/>
        </p:nvSpPr>
        <p:spPr>
          <a:xfrm>
            <a:off x="4402726" y="4161671"/>
            <a:ext cx="86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Times New Roman" panose="02020603050405020304" pitchFamily="18" charset="0"/>
              </a:rPr>
              <a:t>Huile Silicone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982D6BC-427C-8D4F-8BB0-DA67057DB4C6}"/>
              </a:ext>
            </a:extLst>
          </p:cNvPr>
          <p:cNvSpPr txBox="1"/>
          <p:nvPr/>
        </p:nvSpPr>
        <p:spPr>
          <a:xfrm>
            <a:off x="1995032" y="3377860"/>
            <a:ext cx="236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Times New Roman" panose="02020603050405020304" pitchFamily="18" charset="0"/>
              </a:rPr>
              <a:t>Profilomètre optique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274EDF7-8867-D249-9456-6814073098C6}"/>
              </a:ext>
            </a:extLst>
          </p:cNvPr>
          <p:cNvSpPr txBox="1"/>
          <p:nvPr/>
        </p:nvSpPr>
        <p:spPr>
          <a:xfrm>
            <a:off x="2366209" y="4005144"/>
            <a:ext cx="181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Times New Roman" panose="02020603050405020304" pitchFamily="18" charset="0"/>
              </a:rPr>
              <a:t>Échangeur inférieur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3729916-27EB-164E-A767-204EC309F7EF}"/>
              </a:ext>
            </a:extLst>
          </p:cNvPr>
          <p:cNvSpPr txBox="1"/>
          <p:nvPr/>
        </p:nvSpPr>
        <p:spPr>
          <a:xfrm>
            <a:off x="6012890" y="4152175"/>
            <a:ext cx="1053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Times New Roman" panose="02020603050405020304" pitchFamily="18" charset="0"/>
              </a:rPr>
              <a:t>Capteurs de flux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5644B17-2298-824A-9705-CA2950C95F65}"/>
              </a:ext>
            </a:extLst>
          </p:cNvPr>
          <p:cNvGrpSpPr/>
          <p:nvPr/>
        </p:nvGrpSpPr>
        <p:grpSpPr>
          <a:xfrm>
            <a:off x="3491959" y="1604942"/>
            <a:ext cx="4215651" cy="2566111"/>
            <a:chOff x="7663256" y="1745598"/>
            <a:chExt cx="4215651" cy="2566110"/>
          </a:xfrm>
        </p:grpSpPr>
        <p:sp>
          <p:nvSpPr>
            <p:cNvPr id="16" name="Triangle isocèle 193">
              <a:extLst>
                <a:ext uri="{FF2B5EF4-FFF2-40B4-BE49-F238E27FC236}">
                  <a16:creationId xmlns:a16="http://schemas.microsoft.com/office/drawing/2014/main" id="{58DF4C32-82CB-034E-8782-C1985476B698}"/>
                </a:ext>
              </a:extLst>
            </p:cNvPr>
            <p:cNvSpPr/>
            <p:nvPr/>
          </p:nvSpPr>
          <p:spPr>
            <a:xfrm rot="16200000" flipH="1">
              <a:off x="7916399" y="2971699"/>
              <a:ext cx="284867" cy="295436"/>
            </a:xfrm>
            <a:prstGeom prst="triangl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fr-FR" kern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F43E47C-476B-6E4E-BA37-9763C591C3AC}"/>
                </a:ext>
              </a:extLst>
            </p:cNvPr>
            <p:cNvSpPr/>
            <p:nvPr/>
          </p:nvSpPr>
          <p:spPr>
            <a:xfrm>
              <a:off x="8712798" y="2264790"/>
              <a:ext cx="3154201" cy="1625678"/>
            </a:xfrm>
            <a:prstGeom prst="rect">
              <a:avLst/>
            </a:prstGeom>
            <a:solidFill>
              <a:srgbClr val="FFC000">
                <a:lumMod val="60000"/>
                <a:lumOff val="40000"/>
                <a:alpha val="28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fr-FR" kern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BEEAE8-A6D9-D64E-B426-EB5717B7F345}"/>
                </a:ext>
              </a:extLst>
            </p:cNvPr>
            <p:cNvSpPr/>
            <p:nvPr/>
          </p:nvSpPr>
          <p:spPr>
            <a:xfrm>
              <a:off x="8391275" y="1834298"/>
              <a:ext cx="3475723" cy="436028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fr-FR" kern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8CC0E8-6D1A-9442-AA6A-09C06C767962}"/>
                </a:ext>
              </a:extLst>
            </p:cNvPr>
            <p:cNvSpPr/>
            <p:nvPr/>
          </p:nvSpPr>
          <p:spPr>
            <a:xfrm>
              <a:off x="9357919" y="2904031"/>
              <a:ext cx="1529043" cy="354199"/>
            </a:xfrm>
            <a:prstGeom prst="rect">
              <a:avLst/>
            </a:prstGeom>
            <a:pattFill prst="pct5">
              <a:fgClr>
                <a:sysClr val="windowText" lastClr="000000"/>
              </a:fgClr>
              <a:bgClr>
                <a:sysClr val="window" lastClr="FFFFFF"/>
              </a:bgClr>
            </a:patt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fr-FR" kern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07233B-CDFC-034C-BBCF-B091A53B1C4E}"/>
                </a:ext>
              </a:extLst>
            </p:cNvPr>
            <p:cNvSpPr/>
            <p:nvPr/>
          </p:nvSpPr>
          <p:spPr>
            <a:xfrm>
              <a:off x="9989545" y="1834298"/>
              <a:ext cx="256228" cy="1022702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fr-FR" kern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882A9DE-4156-C341-8370-09DCBC371C73}"/>
                </a:ext>
              </a:extLst>
            </p:cNvPr>
            <p:cNvSpPr/>
            <p:nvPr/>
          </p:nvSpPr>
          <p:spPr>
            <a:xfrm>
              <a:off x="9263268" y="2526392"/>
              <a:ext cx="1713168" cy="369210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fr-FR" kern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7B82CD4-C951-3841-A6E1-6D0F5E11A536}"/>
                </a:ext>
              </a:extLst>
            </p:cNvPr>
            <p:cNvSpPr/>
            <p:nvPr/>
          </p:nvSpPr>
          <p:spPr>
            <a:xfrm>
              <a:off x="8383978" y="2277292"/>
              <a:ext cx="395571" cy="1367305"/>
            </a:xfrm>
            <a:prstGeom prst="rect">
              <a:avLst/>
            </a:prstGeom>
            <a:gradFill rotWithShape="1">
              <a:gsLst>
                <a:gs pos="0">
                  <a:srgbClr val="A5A5A5">
                    <a:lumMod val="110000"/>
                    <a:satMod val="105000"/>
                    <a:tint val="67000"/>
                  </a:srgbClr>
                </a:gs>
                <a:gs pos="50000">
                  <a:srgbClr val="A5A5A5">
                    <a:lumMod val="105000"/>
                    <a:satMod val="103000"/>
                    <a:tint val="73000"/>
                  </a:srgbClr>
                </a:gs>
                <a:gs pos="100000">
                  <a:srgbClr val="A5A5A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fr-FR" kern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5384E72-0635-B541-AE47-A51EDB785C0B}"/>
                </a:ext>
              </a:extLst>
            </p:cNvPr>
            <p:cNvSpPr/>
            <p:nvPr/>
          </p:nvSpPr>
          <p:spPr>
            <a:xfrm>
              <a:off x="7663256" y="2801494"/>
              <a:ext cx="425223" cy="592168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fr-FR" kern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E034A69-2853-5948-B5B3-55B313C1677A}"/>
                </a:ext>
              </a:extLst>
            </p:cNvPr>
            <p:cNvSpPr txBox="1"/>
            <p:nvPr/>
          </p:nvSpPr>
          <p:spPr>
            <a:xfrm>
              <a:off x="9597211" y="2921456"/>
              <a:ext cx="12075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accent2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  <a:cs typeface="Times New Roman" panose="02020603050405020304" pitchFamily="18" charset="0"/>
                </a:rPr>
                <a:t>Échantillon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8A491FD-2A8F-A940-A9C9-36BB81A0C4A1}"/>
                </a:ext>
              </a:extLst>
            </p:cNvPr>
            <p:cNvSpPr/>
            <p:nvPr/>
          </p:nvSpPr>
          <p:spPr>
            <a:xfrm>
              <a:off x="9267100" y="3264628"/>
              <a:ext cx="1713168" cy="369210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fr-FR" kern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894C600-A900-3A48-A181-C57CB2189CEB}"/>
                </a:ext>
              </a:extLst>
            </p:cNvPr>
            <p:cNvSpPr/>
            <p:nvPr/>
          </p:nvSpPr>
          <p:spPr>
            <a:xfrm>
              <a:off x="11482390" y="2264790"/>
              <a:ext cx="381342" cy="1361269"/>
            </a:xfrm>
            <a:prstGeom prst="rect">
              <a:avLst/>
            </a:prstGeom>
            <a:gradFill rotWithShape="1">
              <a:gsLst>
                <a:gs pos="0">
                  <a:srgbClr val="A5A5A5">
                    <a:lumMod val="110000"/>
                    <a:satMod val="105000"/>
                    <a:tint val="67000"/>
                  </a:srgbClr>
                </a:gs>
                <a:gs pos="50000">
                  <a:srgbClr val="A5A5A5">
                    <a:lumMod val="105000"/>
                    <a:satMod val="103000"/>
                    <a:tint val="73000"/>
                  </a:srgbClr>
                </a:gs>
                <a:gs pos="100000">
                  <a:srgbClr val="A5A5A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fr-FR" kern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EFBAEC7-1CD1-CD4D-B426-CCB63E8FA0FF}"/>
                </a:ext>
              </a:extLst>
            </p:cNvPr>
            <p:cNvSpPr/>
            <p:nvPr/>
          </p:nvSpPr>
          <p:spPr>
            <a:xfrm>
              <a:off x="11486221" y="2524816"/>
              <a:ext cx="380777" cy="883830"/>
            </a:xfrm>
            <a:prstGeom prst="rect">
              <a:avLst/>
            </a:prstGeom>
            <a:solidFill>
              <a:srgbClr val="5B9BD5">
                <a:lumMod val="60000"/>
                <a:lumOff val="40000"/>
                <a:alpha val="56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fr-FR" kern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6CF0611-4A70-EF42-AB96-BD437258EDF5}"/>
                </a:ext>
              </a:extLst>
            </p:cNvPr>
            <p:cNvSpPr/>
            <p:nvPr/>
          </p:nvSpPr>
          <p:spPr>
            <a:xfrm>
              <a:off x="8385743" y="3631076"/>
              <a:ext cx="3493164" cy="436028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fr-FR" kern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E4FCC01-EAFD-C34A-87FE-50EA2A52C5EF}"/>
                </a:ext>
              </a:extLst>
            </p:cNvPr>
            <p:cNvSpPr/>
            <p:nvPr/>
          </p:nvSpPr>
          <p:spPr>
            <a:xfrm>
              <a:off x="8391276" y="2524816"/>
              <a:ext cx="384154" cy="883830"/>
            </a:xfrm>
            <a:prstGeom prst="rect">
              <a:avLst/>
            </a:prstGeom>
            <a:solidFill>
              <a:srgbClr val="5B9BD5">
                <a:lumMod val="60000"/>
                <a:lumOff val="40000"/>
                <a:alpha val="56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fr-FR" kern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16487CBE-7BA9-024C-9BB3-C7B981A7C6B5}"/>
                </a:ext>
              </a:extLst>
            </p:cNvPr>
            <p:cNvCxnSpPr/>
            <p:nvPr/>
          </p:nvCxnSpPr>
          <p:spPr>
            <a:xfrm flipV="1">
              <a:off x="9710623" y="3521099"/>
              <a:ext cx="2861" cy="71678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6D22B0D3-683C-9144-A104-DEA8C0CCDBB4}"/>
                </a:ext>
              </a:extLst>
            </p:cNvPr>
            <p:cNvCxnSpPr/>
            <p:nvPr/>
          </p:nvCxnSpPr>
          <p:spPr>
            <a:xfrm flipH="1" flipV="1">
              <a:off x="11676609" y="3267089"/>
              <a:ext cx="6474" cy="96793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3" name="Connecteur en angle 32">
              <a:extLst>
                <a:ext uri="{FF2B5EF4-FFF2-40B4-BE49-F238E27FC236}">
                  <a16:creationId xmlns:a16="http://schemas.microsoft.com/office/drawing/2014/main" id="{1A989A60-6997-BC4A-87C0-E464831F9D30}"/>
                </a:ext>
              </a:extLst>
            </p:cNvPr>
            <p:cNvCxnSpPr/>
            <p:nvPr/>
          </p:nvCxnSpPr>
          <p:spPr>
            <a:xfrm rot="16200000" flipV="1">
              <a:off x="10027547" y="3588275"/>
              <a:ext cx="844481" cy="435801"/>
            </a:xfrm>
            <a:prstGeom prst="bentConnector3">
              <a:avLst>
                <a:gd name="adj1" fmla="val 99921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4" name="Connecteur en angle 33">
              <a:extLst>
                <a:ext uri="{FF2B5EF4-FFF2-40B4-BE49-F238E27FC236}">
                  <a16:creationId xmlns:a16="http://schemas.microsoft.com/office/drawing/2014/main" id="{F7440FAA-90F2-4F4E-8251-83EF5D0609ED}"/>
                </a:ext>
              </a:extLst>
            </p:cNvPr>
            <p:cNvCxnSpPr/>
            <p:nvPr/>
          </p:nvCxnSpPr>
          <p:spPr>
            <a:xfrm rot="16200000" flipV="1">
              <a:off x="10158199" y="2871117"/>
              <a:ext cx="598270" cy="420708"/>
            </a:xfrm>
            <a:prstGeom prst="bentConnector3">
              <a:avLst>
                <a:gd name="adj1" fmla="val 99624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F08719B-BF5D-DF4E-99CB-41EF0580A175}"/>
                </a:ext>
              </a:extLst>
            </p:cNvPr>
            <p:cNvSpPr/>
            <p:nvPr/>
          </p:nvSpPr>
          <p:spPr>
            <a:xfrm rot="5400000">
              <a:off x="10042431" y="2705495"/>
              <a:ext cx="170543" cy="173210"/>
            </a:xfrm>
            <a:prstGeom prst="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>
              <a:glow rad="63500">
                <a:srgbClr val="ED7D31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fr-FR" kern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D6DDBB-FC36-0246-B393-B509CC9DF286}"/>
                </a:ext>
              </a:extLst>
            </p:cNvPr>
            <p:cNvSpPr/>
            <p:nvPr/>
          </p:nvSpPr>
          <p:spPr>
            <a:xfrm>
              <a:off x="9009559" y="1844309"/>
              <a:ext cx="152530" cy="465622"/>
            </a:xfrm>
            <a:prstGeom prst="rect">
              <a:avLst/>
            </a:prstGeom>
            <a:solidFill>
              <a:srgbClr val="FFF2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fr-FR" kern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37" name="Octogone 36">
              <a:extLst>
                <a:ext uri="{FF2B5EF4-FFF2-40B4-BE49-F238E27FC236}">
                  <a16:creationId xmlns:a16="http://schemas.microsoft.com/office/drawing/2014/main" id="{ED0C60DE-ADA7-AA42-8FEF-89E4CE08A57B}"/>
                </a:ext>
              </a:extLst>
            </p:cNvPr>
            <p:cNvSpPr/>
            <p:nvPr/>
          </p:nvSpPr>
          <p:spPr>
            <a:xfrm>
              <a:off x="8909071" y="1891806"/>
              <a:ext cx="337022" cy="327843"/>
            </a:xfrm>
            <a:prstGeom prst="octagon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fr-FR" kern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864A6597-1C75-D949-B53B-FFADFB78D922}"/>
                </a:ext>
              </a:extLst>
            </p:cNvPr>
            <p:cNvSpPr/>
            <p:nvPr/>
          </p:nvSpPr>
          <p:spPr>
            <a:xfrm>
              <a:off x="8939128" y="1926524"/>
              <a:ext cx="276908" cy="254651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fr-FR" kern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9242BAA2-7614-4F4E-BF82-58FA02723994}"/>
                </a:ext>
              </a:extLst>
            </p:cNvPr>
            <p:cNvCxnSpPr/>
            <p:nvPr/>
          </p:nvCxnSpPr>
          <p:spPr>
            <a:xfrm>
              <a:off x="8231337" y="1745598"/>
              <a:ext cx="460780" cy="26980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90E3BE2-261E-C54D-A7CB-027ADE05BC4A}"/>
                </a:ext>
              </a:extLst>
            </p:cNvPr>
            <p:cNvSpPr/>
            <p:nvPr/>
          </p:nvSpPr>
          <p:spPr>
            <a:xfrm rot="5400000">
              <a:off x="10048401" y="3277357"/>
              <a:ext cx="170543" cy="173210"/>
            </a:xfrm>
            <a:prstGeom prst="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>
              <a:glow rad="63500">
                <a:srgbClr val="ED7D31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fr-FR" kern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264327B8-7441-764F-AD42-5E603674ADB9}"/>
                </a:ext>
              </a:extLst>
            </p:cNvPr>
            <p:cNvCxnSpPr/>
            <p:nvPr/>
          </p:nvCxnSpPr>
          <p:spPr>
            <a:xfrm flipV="1">
              <a:off x="8300479" y="3883371"/>
              <a:ext cx="217368" cy="42833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44620D33-2C4C-EC49-B424-5402B34F8CF4}"/>
                </a:ext>
              </a:extLst>
            </p:cNvPr>
            <p:cNvCxnSpPr/>
            <p:nvPr/>
          </p:nvCxnSpPr>
          <p:spPr>
            <a:xfrm flipV="1">
              <a:off x="8993014" y="3511636"/>
              <a:ext cx="2861" cy="71678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04920DDB-2764-1B47-9405-0C841C234DC8}"/>
                </a:ext>
              </a:extLst>
            </p:cNvPr>
            <p:cNvCxnSpPr/>
            <p:nvPr/>
          </p:nvCxnSpPr>
          <p:spPr>
            <a:xfrm flipV="1">
              <a:off x="7664489" y="3212757"/>
              <a:ext cx="217367" cy="3951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55174905-88FD-BE40-B60E-11A124206014}"/>
              </a:ext>
            </a:extLst>
          </p:cNvPr>
          <p:cNvCxnSpPr>
            <a:endCxn id="38" idx="2"/>
          </p:cNvCxnSpPr>
          <p:nvPr/>
        </p:nvCxnSpPr>
        <p:spPr>
          <a:xfrm flipV="1">
            <a:off x="4035672" y="1913195"/>
            <a:ext cx="732156" cy="106115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92EFEC6B-6A95-2545-B714-415E1D775AC9}"/>
              </a:ext>
            </a:extLst>
          </p:cNvPr>
          <p:cNvCxnSpPr/>
          <p:nvPr/>
        </p:nvCxnSpPr>
        <p:spPr>
          <a:xfrm flipV="1">
            <a:off x="3403566" y="2448055"/>
            <a:ext cx="1695312" cy="10133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50C896EF-CCA0-264A-B54E-6DF2F7949A1F}"/>
              </a:ext>
            </a:extLst>
          </p:cNvPr>
          <p:cNvGrpSpPr/>
          <p:nvPr/>
        </p:nvGrpSpPr>
        <p:grpSpPr>
          <a:xfrm>
            <a:off x="2663727" y="1166877"/>
            <a:ext cx="4129649" cy="2002025"/>
            <a:chOff x="6807612" y="1082461"/>
            <a:chExt cx="4129649" cy="2002026"/>
          </a:xfrm>
        </p:grpSpPr>
        <p:sp>
          <p:nvSpPr>
            <p:cNvPr id="47" name="Double flèche verticale 46">
              <a:extLst>
                <a:ext uri="{FF2B5EF4-FFF2-40B4-BE49-F238E27FC236}">
                  <a16:creationId xmlns:a16="http://schemas.microsoft.com/office/drawing/2014/main" id="{A3C9A4F8-1C70-0848-847A-07BA4BE779C1}"/>
                </a:ext>
              </a:extLst>
            </p:cNvPr>
            <p:cNvSpPr/>
            <p:nvPr/>
          </p:nvSpPr>
          <p:spPr>
            <a:xfrm>
              <a:off x="10300466" y="1082461"/>
              <a:ext cx="230039" cy="488197"/>
            </a:xfrm>
            <a:prstGeom prst="upDownArrow">
              <a:avLst/>
            </a:prstGeom>
            <a:solidFill>
              <a:srgbClr val="3AC090"/>
            </a:solidFill>
            <a:ln>
              <a:solidFill>
                <a:srgbClr val="3AC0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F12C3509-4ACE-7E47-81B7-1C6F38A85FCA}"/>
                </a:ext>
              </a:extLst>
            </p:cNvPr>
            <p:cNvSpPr txBox="1"/>
            <p:nvPr/>
          </p:nvSpPr>
          <p:spPr>
            <a:xfrm>
              <a:off x="10494511" y="1132196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3AAC96"/>
                  </a:solidFill>
                  <a:latin typeface="Roboto Condensed" pitchFamily="2" charset="0"/>
                  <a:ea typeface="Roboto Condensed" pitchFamily="2" charset="0"/>
                </a:rPr>
                <a:t>(1)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3E7A4257-0275-334C-B96D-8CBED7E1E807}"/>
                </a:ext>
              </a:extLst>
            </p:cNvPr>
            <p:cNvSpPr txBox="1"/>
            <p:nvPr/>
          </p:nvSpPr>
          <p:spPr>
            <a:xfrm>
              <a:off x="7254628" y="2715155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3AAC96"/>
                  </a:solidFill>
                  <a:latin typeface="Roboto Condensed" pitchFamily="2" charset="0"/>
                  <a:ea typeface="Roboto Condensed" pitchFamily="2" charset="0"/>
                </a:rPr>
                <a:t>(2)</a:t>
              </a:r>
            </a:p>
          </p:txBody>
        </p:sp>
        <p:sp>
          <p:nvSpPr>
            <p:cNvPr id="50" name="Double flèche verticale 49">
              <a:extLst>
                <a:ext uri="{FF2B5EF4-FFF2-40B4-BE49-F238E27FC236}">
                  <a16:creationId xmlns:a16="http://schemas.microsoft.com/office/drawing/2014/main" id="{B5521404-B1EA-3647-A349-4F05629AA0FC}"/>
                </a:ext>
              </a:extLst>
            </p:cNvPr>
            <p:cNvSpPr/>
            <p:nvPr/>
          </p:nvSpPr>
          <p:spPr>
            <a:xfrm rot="16200000">
              <a:off x="6936691" y="2685370"/>
              <a:ext cx="230039" cy="488197"/>
            </a:xfrm>
            <a:prstGeom prst="upDownArrow">
              <a:avLst/>
            </a:prstGeom>
            <a:solidFill>
              <a:srgbClr val="3AC090"/>
            </a:solidFill>
            <a:ln>
              <a:solidFill>
                <a:srgbClr val="3AC0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Roboto Condensed" pitchFamily="2" charset="0"/>
                <a:ea typeface="Roboto Condensed" pitchFamily="2" charset="0"/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B88DFE6F-C344-4C4E-955F-4F56443604FC}"/>
              </a:ext>
            </a:extLst>
          </p:cNvPr>
          <p:cNvGrpSpPr/>
          <p:nvPr/>
        </p:nvGrpSpPr>
        <p:grpSpPr>
          <a:xfrm>
            <a:off x="4477496" y="902089"/>
            <a:ext cx="2836039" cy="2196350"/>
            <a:chOff x="8621378" y="817674"/>
            <a:chExt cx="2836039" cy="2196350"/>
          </a:xfrm>
        </p:grpSpPr>
        <p:sp>
          <p:nvSpPr>
            <p:cNvPr id="52" name="Flèche vers le bas 51">
              <a:extLst>
                <a:ext uri="{FF2B5EF4-FFF2-40B4-BE49-F238E27FC236}">
                  <a16:creationId xmlns:a16="http://schemas.microsoft.com/office/drawing/2014/main" id="{28B0598E-6FCC-9D43-B189-24B46530456E}"/>
                </a:ext>
              </a:extLst>
            </p:cNvPr>
            <p:cNvSpPr/>
            <p:nvPr/>
          </p:nvSpPr>
          <p:spPr>
            <a:xfrm>
              <a:off x="10005760" y="1184735"/>
              <a:ext cx="181257" cy="367422"/>
            </a:xfrm>
            <a:prstGeom prst="downArrow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fr-FR" kern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F338F323-76BE-9E4B-8B80-17E6D6A628A8}"/>
                </a:ext>
              </a:extLst>
            </p:cNvPr>
            <p:cNvSpPr txBox="1"/>
            <p:nvPr/>
          </p:nvSpPr>
          <p:spPr>
            <a:xfrm>
              <a:off x="9760493" y="818037"/>
              <a:ext cx="10455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FF0000"/>
                  </a:solidFill>
                  <a:latin typeface="Roboto Condensed" pitchFamily="2" charset="0"/>
                  <a:ea typeface="Roboto Condensed" pitchFamily="2" charset="0"/>
                  <a:cs typeface="Times New Roman" panose="02020603050405020304" pitchFamily="18" charset="0"/>
                </a:rPr>
                <a:t>Force</a:t>
              </a:r>
            </a:p>
          </p:txBody>
        </p:sp>
        <p:sp>
          <p:nvSpPr>
            <p:cNvPr id="54" name="Flèche vers le bas 53">
              <a:extLst>
                <a:ext uri="{FF2B5EF4-FFF2-40B4-BE49-F238E27FC236}">
                  <a16:creationId xmlns:a16="http://schemas.microsoft.com/office/drawing/2014/main" id="{8021280D-45D6-0F4F-9001-1C77012E5433}"/>
                </a:ext>
              </a:extLst>
            </p:cNvPr>
            <p:cNvSpPr/>
            <p:nvPr/>
          </p:nvSpPr>
          <p:spPr>
            <a:xfrm>
              <a:off x="8962901" y="1184735"/>
              <a:ext cx="181257" cy="367422"/>
            </a:xfrm>
            <a:prstGeom prst="downArrow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fr-FR" kern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68EC0B85-54E0-E242-8BF2-1FD5E4851E6B}"/>
                </a:ext>
              </a:extLst>
            </p:cNvPr>
            <p:cNvSpPr txBox="1"/>
            <p:nvPr/>
          </p:nvSpPr>
          <p:spPr>
            <a:xfrm>
              <a:off x="8621378" y="817674"/>
              <a:ext cx="10455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FF0000"/>
                  </a:solidFill>
                  <a:latin typeface="Roboto Condensed" pitchFamily="2" charset="0"/>
                  <a:ea typeface="Roboto Condensed" pitchFamily="2" charset="0"/>
                  <a:cs typeface="Times New Roman" panose="02020603050405020304" pitchFamily="18" charset="0"/>
                </a:rPr>
                <a:t>Pression</a:t>
              </a:r>
            </a:p>
          </p:txBody>
        </p: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A6685059-13D2-8E4F-8424-07AD8E76A7BA}"/>
                </a:ext>
              </a:extLst>
            </p:cNvPr>
            <p:cNvGrpSpPr/>
            <p:nvPr/>
          </p:nvGrpSpPr>
          <p:grpSpPr>
            <a:xfrm>
              <a:off x="10401036" y="2061770"/>
              <a:ext cx="332232" cy="234000"/>
              <a:chOff x="5358384" y="1307592"/>
              <a:chExt cx="332232" cy="280800"/>
            </a:xfrm>
          </p:grpSpPr>
          <p:cxnSp>
            <p:nvCxnSpPr>
              <p:cNvPr id="70" name="Connecteur droit avec flèche 69">
                <a:extLst>
                  <a:ext uri="{FF2B5EF4-FFF2-40B4-BE49-F238E27FC236}">
                    <a16:creationId xmlns:a16="http://schemas.microsoft.com/office/drawing/2014/main" id="{39E7CCE4-8C13-EC4E-869F-0DB6DCA0D55A}"/>
                  </a:ext>
                </a:extLst>
              </p:cNvPr>
              <p:cNvCxnSpPr/>
              <p:nvPr/>
            </p:nvCxnSpPr>
            <p:spPr>
              <a:xfrm>
                <a:off x="5358384" y="1307592"/>
                <a:ext cx="0" cy="2808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71" name="Connecteur droit avec flèche 70">
                <a:extLst>
                  <a:ext uri="{FF2B5EF4-FFF2-40B4-BE49-F238E27FC236}">
                    <a16:creationId xmlns:a16="http://schemas.microsoft.com/office/drawing/2014/main" id="{88997809-CD26-D444-A013-64A91C7B3F03}"/>
                  </a:ext>
                </a:extLst>
              </p:cNvPr>
              <p:cNvCxnSpPr/>
              <p:nvPr/>
            </p:nvCxnSpPr>
            <p:spPr>
              <a:xfrm>
                <a:off x="5465064" y="1307592"/>
                <a:ext cx="0" cy="2808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72" name="Connecteur droit avec flèche 71">
                <a:extLst>
                  <a:ext uri="{FF2B5EF4-FFF2-40B4-BE49-F238E27FC236}">
                    <a16:creationId xmlns:a16="http://schemas.microsoft.com/office/drawing/2014/main" id="{EAAA03E0-72CD-E24D-B4E3-BCF519CCCDE4}"/>
                  </a:ext>
                </a:extLst>
              </p:cNvPr>
              <p:cNvCxnSpPr/>
              <p:nvPr/>
            </p:nvCxnSpPr>
            <p:spPr>
              <a:xfrm>
                <a:off x="5583936" y="1307592"/>
                <a:ext cx="0" cy="2808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73" name="Connecteur droit avec flèche 72">
                <a:extLst>
                  <a:ext uri="{FF2B5EF4-FFF2-40B4-BE49-F238E27FC236}">
                    <a16:creationId xmlns:a16="http://schemas.microsoft.com/office/drawing/2014/main" id="{61FF351F-78EA-DE4F-89D7-67E3F72EF9FF}"/>
                  </a:ext>
                </a:extLst>
              </p:cNvPr>
              <p:cNvCxnSpPr/>
              <p:nvPr/>
            </p:nvCxnSpPr>
            <p:spPr>
              <a:xfrm>
                <a:off x="5690616" y="1307592"/>
                <a:ext cx="0" cy="2808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E81AEB8B-EF62-2448-8145-C3541321B4F7}"/>
                </a:ext>
              </a:extLst>
            </p:cNvPr>
            <p:cNvGrpSpPr/>
            <p:nvPr/>
          </p:nvGrpSpPr>
          <p:grpSpPr>
            <a:xfrm>
              <a:off x="9492732" y="2061770"/>
              <a:ext cx="332232" cy="234000"/>
              <a:chOff x="5358384" y="1307592"/>
              <a:chExt cx="332232" cy="280800"/>
            </a:xfrm>
          </p:grpSpPr>
          <p:cxnSp>
            <p:nvCxnSpPr>
              <p:cNvPr id="66" name="Connecteur droit avec flèche 65">
                <a:extLst>
                  <a:ext uri="{FF2B5EF4-FFF2-40B4-BE49-F238E27FC236}">
                    <a16:creationId xmlns:a16="http://schemas.microsoft.com/office/drawing/2014/main" id="{EF877232-2AF5-CC45-B0CA-676E8A30FF7F}"/>
                  </a:ext>
                </a:extLst>
              </p:cNvPr>
              <p:cNvCxnSpPr/>
              <p:nvPr/>
            </p:nvCxnSpPr>
            <p:spPr>
              <a:xfrm>
                <a:off x="5358384" y="1307592"/>
                <a:ext cx="0" cy="2808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7" name="Connecteur droit avec flèche 66">
                <a:extLst>
                  <a:ext uri="{FF2B5EF4-FFF2-40B4-BE49-F238E27FC236}">
                    <a16:creationId xmlns:a16="http://schemas.microsoft.com/office/drawing/2014/main" id="{89FD9565-2A29-F648-9463-E9F3692E722D}"/>
                  </a:ext>
                </a:extLst>
              </p:cNvPr>
              <p:cNvCxnSpPr/>
              <p:nvPr/>
            </p:nvCxnSpPr>
            <p:spPr>
              <a:xfrm>
                <a:off x="5465064" y="1307592"/>
                <a:ext cx="0" cy="2808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8" name="Connecteur droit avec flèche 67">
                <a:extLst>
                  <a:ext uri="{FF2B5EF4-FFF2-40B4-BE49-F238E27FC236}">
                    <a16:creationId xmlns:a16="http://schemas.microsoft.com/office/drawing/2014/main" id="{A76BB953-CD1A-624C-9942-2C69F8C4CD21}"/>
                  </a:ext>
                </a:extLst>
              </p:cNvPr>
              <p:cNvCxnSpPr/>
              <p:nvPr/>
            </p:nvCxnSpPr>
            <p:spPr>
              <a:xfrm>
                <a:off x="5583936" y="1307592"/>
                <a:ext cx="0" cy="2808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9" name="Connecteur droit avec flèche 68">
                <a:extLst>
                  <a:ext uri="{FF2B5EF4-FFF2-40B4-BE49-F238E27FC236}">
                    <a16:creationId xmlns:a16="http://schemas.microsoft.com/office/drawing/2014/main" id="{C0977A1B-3BD2-BA43-819C-7D5A5DBFB7D3}"/>
                  </a:ext>
                </a:extLst>
              </p:cNvPr>
              <p:cNvCxnSpPr/>
              <p:nvPr/>
            </p:nvCxnSpPr>
            <p:spPr>
              <a:xfrm>
                <a:off x="5690616" y="1307592"/>
                <a:ext cx="0" cy="2808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56D52911-5480-5846-981E-23933674E6DF}"/>
                </a:ext>
              </a:extLst>
            </p:cNvPr>
            <p:cNvGrpSpPr/>
            <p:nvPr/>
          </p:nvGrpSpPr>
          <p:grpSpPr>
            <a:xfrm flipH="1">
              <a:off x="9062765" y="2790005"/>
              <a:ext cx="252000" cy="106680"/>
              <a:chOff x="6035388" y="961501"/>
              <a:chExt cx="252000" cy="106680"/>
            </a:xfrm>
          </p:grpSpPr>
          <p:cxnSp>
            <p:nvCxnSpPr>
              <p:cNvPr id="64" name="Connecteur droit avec flèche 63">
                <a:extLst>
                  <a:ext uri="{FF2B5EF4-FFF2-40B4-BE49-F238E27FC236}">
                    <a16:creationId xmlns:a16="http://schemas.microsoft.com/office/drawing/2014/main" id="{DAB17CBB-DEAD-3C44-BA0B-DA2EB027C493}"/>
                  </a:ext>
                </a:extLst>
              </p:cNvPr>
              <p:cNvCxnSpPr/>
              <p:nvPr/>
            </p:nvCxnSpPr>
            <p:spPr>
              <a:xfrm rot="5400000">
                <a:off x="6161388" y="835501"/>
                <a:ext cx="0" cy="2520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5" name="Connecteur droit avec flèche 64">
                <a:extLst>
                  <a:ext uri="{FF2B5EF4-FFF2-40B4-BE49-F238E27FC236}">
                    <a16:creationId xmlns:a16="http://schemas.microsoft.com/office/drawing/2014/main" id="{00D40ADE-4BB5-8C46-971F-33FEBC56393D}"/>
                  </a:ext>
                </a:extLst>
              </p:cNvPr>
              <p:cNvCxnSpPr/>
              <p:nvPr/>
            </p:nvCxnSpPr>
            <p:spPr>
              <a:xfrm rot="5400000">
                <a:off x="6161388" y="942181"/>
                <a:ext cx="0" cy="2520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6B6F77DB-418B-7E40-9BD9-B0CA10B21A64}"/>
                </a:ext>
              </a:extLst>
            </p:cNvPr>
            <p:cNvGrpSpPr/>
            <p:nvPr/>
          </p:nvGrpSpPr>
          <p:grpSpPr>
            <a:xfrm>
              <a:off x="10867751" y="2644692"/>
              <a:ext cx="589666" cy="369332"/>
              <a:chOff x="10867751" y="2644692"/>
              <a:chExt cx="589666" cy="369332"/>
            </a:xfrm>
          </p:grpSpPr>
          <p:grpSp>
            <p:nvGrpSpPr>
              <p:cNvPr id="60" name="Groupe 59">
                <a:extLst>
                  <a:ext uri="{FF2B5EF4-FFF2-40B4-BE49-F238E27FC236}">
                    <a16:creationId xmlns:a16="http://schemas.microsoft.com/office/drawing/2014/main" id="{0B8B7C28-AA06-C743-A036-22CA576EE950}"/>
                  </a:ext>
                </a:extLst>
              </p:cNvPr>
              <p:cNvGrpSpPr/>
              <p:nvPr/>
            </p:nvGrpSpPr>
            <p:grpSpPr>
              <a:xfrm>
                <a:off x="10867751" y="2787894"/>
                <a:ext cx="252000" cy="106680"/>
                <a:chOff x="6035388" y="961501"/>
                <a:chExt cx="252000" cy="106680"/>
              </a:xfrm>
            </p:grpSpPr>
            <p:cxnSp>
              <p:nvCxnSpPr>
                <p:cNvPr id="62" name="Connecteur droit avec flèche 61">
                  <a:extLst>
                    <a:ext uri="{FF2B5EF4-FFF2-40B4-BE49-F238E27FC236}">
                      <a16:creationId xmlns:a16="http://schemas.microsoft.com/office/drawing/2014/main" id="{26B2399B-0FDA-A44A-BDFE-E342988DD6B6}"/>
                    </a:ext>
                  </a:extLst>
                </p:cNvPr>
                <p:cNvCxnSpPr/>
                <p:nvPr/>
              </p:nvCxnSpPr>
              <p:spPr>
                <a:xfrm rot="5400000">
                  <a:off x="6161388" y="835501"/>
                  <a:ext cx="0" cy="25200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63" name="Connecteur droit avec flèche 62">
                  <a:extLst>
                    <a:ext uri="{FF2B5EF4-FFF2-40B4-BE49-F238E27FC236}">
                      <a16:creationId xmlns:a16="http://schemas.microsoft.com/office/drawing/2014/main" id="{85572AAD-B202-0344-B9F5-B054FDC94B1D}"/>
                    </a:ext>
                  </a:extLst>
                </p:cNvPr>
                <p:cNvCxnSpPr/>
                <p:nvPr/>
              </p:nvCxnSpPr>
              <p:spPr>
                <a:xfrm rot="5400000">
                  <a:off x="6161388" y="942181"/>
                  <a:ext cx="0" cy="25200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C9AD3ECC-C045-4A4D-98BB-46ACC68A5186}"/>
                  </a:ext>
                </a:extLst>
              </p:cNvPr>
              <p:cNvSpPr txBox="1"/>
              <p:nvPr/>
            </p:nvSpPr>
            <p:spPr>
              <a:xfrm>
                <a:off x="11065963" y="2644692"/>
                <a:ext cx="3914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fr-FR" b="1" kern="0" dirty="0">
                    <a:solidFill>
                      <a:srgbClr val="FF0000"/>
                    </a:solidFill>
                    <a:latin typeface="Roboto Condensed" pitchFamily="2" charset="0"/>
                    <a:ea typeface="Roboto Condensed" pitchFamily="2" charset="0"/>
                  </a:rPr>
                  <a:t>P</a:t>
                </a:r>
                <a:r>
                  <a:rPr lang="fr-FR" b="1" kern="0" baseline="-25000" dirty="0">
                    <a:solidFill>
                      <a:srgbClr val="FF0000"/>
                    </a:solidFill>
                    <a:latin typeface="Roboto Condensed" pitchFamily="2" charset="0"/>
                    <a:ea typeface="Roboto Condensed" pitchFamily="2" charset="0"/>
                  </a:rPr>
                  <a:t>h</a:t>
                </a:r>
                <a:endParaRPr lang="fr-FR" b="1" kern="0" dirty="0">
                  <a:solidFill>
                    <a:srgbClr val="FF0000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p:grpSp>
      </p:grpSp>
      <p:sp>
        <p:nvSpPr>
          <p:cNvPr id="74" name="Rectangle à coins arrondis 278">
            <a:extLst>
              <a:ext uri="{FF2B5EF4-FFF2-40B4-BE49-F238E27FC236}">
                <a16:creationId xmlns:a16="http://schemas.microsoft.com/office/drawing/2014/main" id="{778D4E46-716F-954F-836C-73DBC25FF91A}"/>
              </a:ext>
            </a:extLst>
          </p:cNvPr>
          <p:cNvSpPr/>
          <p:nvPr/>
        </p:nvSpPr>
        <p:spPr>
          <a:xfrm>
            <a:off x="3534762" y="4823085"/>
            <a:ext cx="4101787" cy="156009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8DEFCB6-F1CE-EB4F-AF1E-9D1CCAD3FA9D}"/>
              </a:ext>
            </a:extLst>
          </p:cNvPr>
          <p:cNvSpPr/>
          <p:nvPr/>
        </p:nvSpPr>
        <p:spPr>
          <a:xfrm>
            <a:off x="3601790" y="4889164"/>
            <a:ext cx="40347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Température 20 – 200°C</a:t>
            </a:r>
          </a:p>
          <a:p>
            <a:pPr marL="285744" indent="-285744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Flux    </a:t>
            </a:r>
            <a:r>
              <a:rPr lang="fr-FR" b="1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sym typeface="Wingdings" panose="05000000000000000000" pitchFamily="2" charset="2"/>
              </a:rPr>
              <a:t></a:t>
            </a:r>
            <a:r>
              <a:rPr lang="fr-FR" b="1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   Degré d’avancement</a:t>
            </a:r>
          </a:p>
          <a:p>
            <a:pPr marL="285744" indent="-285744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État mécanique : Pression 1 – 10 bars</a:t>
            </a:r>
          </a:p>
          <a:p>
            <a:pPr marL="285744" indent="-285744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Mesure 2D : </a:t>
            </a:r>
            <a:r>
              <a:rPr lang="fr-FR" b="1" dirty="0">
                <a:solidFill>
                  <a:srgbClr val="3AC090"/>
                </a:solidFill>
                <a:latin typeface="Roboto Condensed" pitchFamily="2" charset="0"/>
                <a:ea typeface="Roboto Condensed" pitchFamily="2" charset="0"/>
              </a:rPr>
              <a:t>(1) A travers l’épaisseur </a:t>
            </a:r>
            <a:br>
              <a:rPr lang="fr-FR" b="1" dirty="0">
                <a:solidFill>
                  <a:srgbClr val="3AC090"/>
                </a:solidFill>
                <a:latin typeface="Roboto Condensed" pitchFamily="2" charset="0"/>
                <a:ea typeface="Roboto Condensed" pitchFamily="2" charset="0"/>
              </a:rPr>
            </a:br>
            <a:r>
              <a:rPr lang="fr-FR" b="1" dirty="0">
                <a:solidFill>
                  <a:srgbClr val="3AC090"/>
                </a:solidFill>
                <a:latin typeface="Roboto Condensed" pitchFamily="2" charset="0"/>
                <a:ea typeface="Roboto Condensed" pitchFamily="2" charset="0"/>
              </a:rPr>
              <a:t>                       (2) Dans le plan</a:t>
            </a:r>
          </a:p>
        </p:txBody>
      </p:sp>
      <p:pic>
        <p:nvPicPr>
          <p:cNvPr id="76" name="Image 75">
            <a:extLst>
              <a:ext uri="{FF2B5EF4-FFF2-40B4-BE49-F238E27FC236}">
                <a16:creationId xmlns:a16="http://schemas.microsoft.com/office/drawing/2014/main" id="{6CEA94DE-F172-C34D-8B78-0CA51E72D8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927" y="5235424"/>
            <a:ext cx="1154745" cy="118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6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1"/>
    </mc:Choice>
    <mc:Fallback xmlns="">
      <p:transition spd="slow" advTm="11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Implementation Frame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572516">
              <a:defRPr sz="5292"/>
            </a:lvl1pPr>
          </a:lstStyle>
          <a:p>
            <a:r>
              <a:rPr lang="fr-FR" sz="3200" dirty="0">
                <a:ea typeface="Roboto Condensed" pitchFamily="2" charset="0"/>
              </a:rPr>
              <a:t>PVT-HADDOC</a:t>
            </a:r>
            <a:endParaRPr sz="3200" dirty="0">
              <a:ea typeface="Roboto Condensed" pitchFamily="2" charset="0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5AEB987-32BC-DF4B-9A60-E067EFD05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ea typeface="Roboto Condensed" pitchFamily="2" charset="0"/>
              </a:rPr>
              <a:t>Réalisation</a:t>
            </a:r>
          </a:p>
          <a:p>
            <a:pPr lvl="1"/>
            <a:r>
              <a:rPr lang="fr-FR" dirty="0">
                <a:ea typeface="Roboto Condensed" pitchFamily="2" charset="0"/>
              </a:rPr>
              <a:t>Montage sur presse </a:t>
            </a:r>
            <a:r>
              <a:rPr lang="fr-FR" dirty="0" err="1">
                <a:ea typeface="Roboto Condensed" pitchFamily="2" charset="0"/>
              </a:rPr>
              <a:t>Instron</a:t>
            </a:r>
            <a:r>
              <a:rPr lang="fr-FR" dirty="0">
                <a:ea typeface="Roboto Condensed" pitchFamily="2" charset="0"/>
              </a:rPr>
              <a:t> </a:t>
            </a:r>
            <a:r>
              <a:rPr lang="fr-FR" dirty="0" err="1">
                <a:ea typeface="Roboto Condensed" pitchFamily="2" charset="0"/>
              </a:rPr>
              <a:t>Electropulse</a:t>
            </a:r>
            <a:r>
              <a:rPr lang="fr-FR" dirty="0">
                <a:ea typeface="Roboto Condensed" pitchFamily="2" charset="0"/>
              </a:rPr>
              <a:t> E10000</a:t>
            </a:r>
          </a:p>
        </p:txBody>
      </p:sp>
      <p:pic>
        <p:nvPicPr>
          <p:cNvPr id="77" name="Image 76">
            <a:extLst>
              <a:ext uri="{FF2B5EF4-FFF2-40B4-BE49-F238E27FC236}">
                <a16:creationId xmlns:a16="http://schemas.microsoft.com/office/drawing/2014/main" id="{E8147C28-FA00-BE4C-B94A-8919381D61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326" y="2255012"/>
            <a:ext cx="2446349" cy="3261799"/>
          </a:xfrm>
          <a:prstGeom prst="rect">
            <a:avLst/>
          </a:prstGeom>
          <a:ln w="28575">
            <a:solidFill>
              <a:srgbClr val="FFC000"/>
            </a:solidFill>
            <a:prstDash val="sysDash"/>
          </a:ln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0CDB4BD3-5B61-2A40-815D-D66D66807C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633" y="1839310"/>
            <a:ext cx="3015258" cy="4285124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9" name="Rectangle à coins arrondis 82">
            <a:extLst>
              <a:ext uri="{FF2B5EF4-FFF2-40B4-BE49-F238E27FC236}">
                <a16:creationId xmlns:a16="http://schemas.microsoft.com/office/drawing/2014/main" id="{107E3AA2-0322-7246-8B02-69C0FEB5590E}"/>
              </a:ext>
            </a:extLst>
          </p:cNvPr>
          <p:cNvSpPr/>
          <p:nvPr/>
        </p:nvSpPr>
        <p:spPr>
          <a:xfrm>
            <a:off x="1457789" y="3522813"/>
            <a:ext cx="1271421" cy="1472964"/>
          </a:xfrm>
          <a:prstGeom prst="roundRect">
            <a:avLst/>
          </a:prstGeom>
          <a:noFill/>
          <a:ln w="57150">
            <a:solidFill>
              <a:srgbClr val="FFC000"/>
            </a:solidFill>
            <a:prstDash val="sysDash"/>
          </a:ln>
          <a:scene3d>
            <a:camera prst="perspectiveHeroicExtremeRightFacing"/>
            <a:lightRig rig="threePt" dir="t"/>
          </a:scene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22BDF5DB-2A3A-F849-B6F1-2147545A9416}"/>
              </a:ext>
            </a:extLst>
          </p:cNvPr>
          <p:cNvCxnSpPr>
            <a:cxnSpLocks/>
            <a:stCxn id="79" idx="0"/>
          </p:cNvCxnSpPr>
          <p:nvPr/>
        </p:nvCxnSpPr>
        <p:spPr>
          <a:xfrm flipV="1">
            <a:off x="2093500" y="2255012"/>
            <a:ext cx="1505035" cy="1267801"/>
          </a:xfrm>
          <a:prstGeom prst="line">
            <a:avLst/>
          </a:prstGeom>
          <a:ln w="28575">
            <a:solidFill>
              <a:srgbClr val="FFC000"/>
            </a:solidFill>
            <a:prstDash val="sys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25C2A4B4-663D-0B4F-8228-A35B1E0846CD}"/>
              </a:ext>
            </a:extLst>
          </p:cNvPr>
          <p:cNvCxnSpPr>
            <a:cxnSpLocks/>
            <a:stCxn id="79" idx="2"/>
          </p:cNvCxnSpPr>
          <p:nvPr/>
        </p:nvCxnSpPr>
        <p:spPr>
          <a:xfrm>
            <a:off x="2093500" y="4995777"/>
            <a:ext cx="1519008" cy="521034"/>
          </a:xfrm>
          <a:prstGeom prst="line">
            <a:avLst/>
          </a:prstGeom>
          <a:ln w="28575">
            <a:solidFill>
              <a:srgbClr val="FFC000"/>
            </a:solidFill>
            <a:prstDash val="sys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4EA5AC0F-D4EF-3F49-A11C-E9DD3BB0ABDF}"/>
              </a:ext>
            </a:extLst>
          </p:cNvPr>
          <p:cNvGrpSpPr/>
          <p:nvPr/>
        </p:nvGrpSpPr>
        <p:grpSpPr>
          <a:xfrm>
            <a:off x="6384129" y="4176861"/>
            <a:ext cx="2570808" cy="1952802"/>
            <a:chOff x="6384129" y="4313494"/>
            <a:chExt cx="2570808" cy="1952802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D5E7C2B3-D06F-2A45-9478-4CB48590D2F2}"/>
                </a:ext>
              </a:extLst>
            </p:cNvPr>
            <p:cNvSpPr/>
            <p:nvPr/>
          </p:nvSpPr>
          <p:spPr>
            <a:xfrm>
              <a:off x="6388029" y="4313494"/>
              <a:ext cx="256690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latin typeface="Roboto Condensed" pitchFamily="2" charset="0"/>
                  <a:ea typeface="Roboto Condensed" pitchFamily="2" charset="0"/>
                  <a:cs typeface="Times New Roman" panose="02020603050405020304" pitchFamily="18" charset="0"/>
                </a:rPr>
                <a:t>État hydrostatique</a:t>
              </a:r>
            </a:p>
          </p:txBody>
        </p:sp>
        <p:grpSp>
          <p:nvGrpSpPr>
            <p:cNvPr id="87" name="Groupe 86">
              <a:extLst>
                <a:ext uri="{FF2B5EF4-FFF2-40B4-BE49-F238E27FC236}">
                  <a16:creationId xmlns:a16="http://schemas.microsoft.com/office/drawing/2014/main" id="{FE32F11A-5F24-0D4A-A75F-8AD67731A237}"/>
                </a:ext>
              </a:extLst>
            </p:cNvPr>
            <p:cNvGrpSpPr/>
            <p:nvPr/>
          </p:nvGrpSpPr>
          <p:grpSpPr>
            <a:xfrm>
              <a:off x="6384129" y="4743470"/>
              <a:ext cx="2547768" cy="1522826"/>
              <a:chOff x="6230803" y="1974047"/>
              <a:chExt cx="3113565" cy="1861011"/>
            </a:xfrm>
          </p:grpSpPr>
          <p:sp>
            <p:nvSpPr>
              <p:cNvPr id="88" name="Cube 87">
                <a:extLst>
                  <a:ext uri="{FF2B5EF4-FFF2-40B4-BE49-F238E27FC236}">
                    <a16:creationId xmlns:a16="http://schemas.microsoft.com/office/drawing/2014/main" id="{8F38CC57-8E03-E74D-B1CC-AADA66C241DF}"/>
                  </a:ext>
                </a:extLst>
              </p:cNvPr>
              <p:cNvSpPr/>
              <p:nvPr/>
            </p:nvSpPr>
            <p:spPr>
              <a:xfrm>
                <a:off x="6230803" y="2521557"/>
                <a:ext cx="1866553" cy="848425"/>
              </a:xfrm>
              <a:prstGeom prst="cube">
                <a:avLst>
                  <a:gd name="adj" fmla="val 58492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9" name="ZoneTexte 88">
                <a:extLst>
                  <a:ext uri="{FF2B5EF4-FFF2-40B4-BE49-F238E27FC236}">
                    <a16:creationId xmlns:a16="http://schemas.microsoft.com/office/drawing/2014/main" id="{A4AA941C-094C-E441-9F46-942D5B002A9F}"/>
                  </a:ext>
                </a:extLst>
              </p:cNvPr>
              <p:cNvSpPr txBox="1"/>
              <p:nvPr/>
            </p:nvSpPr>
            <p:spPr>
              <a:xfrm>
                <a:off x="6684587" y="1974047"/>
                <a:ext cx="1322564" cy="484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600" dirty="0"/>
                  <a:t>σ</a:t>
                </a:r>
                <a:r>
                  <a:rPr lang="fr-FR" sz="1600" baseline="-25000" dirty="0"/>
                  <a:t>3 </a:t>
                </a:r>
                <a:r>
                  <a:rPr lang="fr-FR" sz="1600" dirty="0"/>
                  <a:t>= P</a:t>
                </a:r>
                <a:r>
                  <a:rPr lang="fr-FR" sz="1600" baseline="-25000" dirty="0"/>
                  <a:t>huile</a:t>
                </a:r>
              </a:p>
            </p:txBody>
          </p:sp>
          <p:sp>
            <p:nvSpPr>
              <p:cNvPr id="90" name="Flèche gauche 129">
                <a:extLst>
                  <a:ext uri="{FF2B5EF4-FFF2-40B4-BE49-F238E27FC236}">
                    <a16:creationId xmlns:a16="http://schemas.microsoft.com/office/drawing/2014/main" id="{061C9378-BCAF-2B49-8A0E-A49CB168301A}"/>
                  </a:ext>
                </a:extLst>
              </p:cNvPr>
              <p:cNvSpPr/>
              <p:nvPr/>
            </p:nvSpPr>
            <p:spPr>
              <a:xfrm>
                <a:off x="7843187" y="2828974"/>
                <a:ext cx="417563" cy="252281"/>
              </a:xfrm>
              <a:prstGeom prst="lef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45948A8A-2EE7-B24D-8BB1-47D32BAE09D6}"/>
                  </a:ext>
                </a:extLst>
              </p:cNvPr>
              <p:cNvSpPr txBox="1"/>
              <p:nvPr/>
            </p:nvSpPr>
            <p:spPr>
              <a:xfrm>
                <a:off x="8253560" y="2678359"/>
                <a:ext cx="1090808" cy="413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dirty="0"/>
                  <a:t>σ</a:t>
                </a:r>
                <a:r>
                  <a:rPr lang="fr-FR" sz="1600" baseline="-25000" dirty="0"/>
                  <a:t>2</a:t>
                </a:r>
                <a:r>
                  <a:rPr lang="fr-FR" sz="1600" dirty="0"/>
                  <a:t>= P</a:t>
                </a:r>
                <a:r>
                  <a:rPr lang="fr-FR" sz="1600" baseline="-25000" dirty="0"/>
                  <a:t>huile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4A6AF6C7-0138-924C-83BA-331BDDEED9E1}"/>
                  </a:ext>
                </a:extLst>
              </p:cNvPr>
              <p:cNvSpPr/>
              <p:nvPr/>
            </p:nvSpPr>
            <p:spPr>
              <a:xfrm>
                <a:off x="6238574" y="3031735"/>
                <a:ext cx="1326105" cy="320892"/>
              </a:xfrm>
              <a:prstGeom prst="rect">
                <a:avLst/>
              </a:prstGeom>
              <a:pattFill prst="pct5">
                <a:fgClr>
                  <a:schemeClr val="tx1"/>
                </a:fgClr>
                <a:bgClr>
                  <a:schemeClr val="bg1">
                    <a:lumMod val="95000"/>
                  </a:schemeClr>
                </a:bgClr>
              </a:pattFill>
              <a:ln w="3175">
                <a:solidFill>
                  <a:schemeClr val="tx1">
                    <a:alpha val="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93" name="Connecteur droit 92">
                <a:extLst>
                  <a:ext uri="{FF2B5EF4-FFF2-40B4-BE49-F238E27FC236}">
                    <a16:creationId xmlns:a16="http://schemas.microsoft.com/office/drawing/2014/main" id="{E64D441A-C504-2B4A-BADF-CCA027CE89C5}"/>
                  </a:ext>
                </a:extLst>
              </p:cNvPr>
              <p:cNvCxnSpPr/>
              <p:nvPr/>
            </p:nvCxnSpPr>
            <p:spPr>
              <a:xfrm flipH="1">
                <a:off x="6797355" y="2517169"/>
                <a:ext cx="504000" cy="504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93">
                <a:extLst>
                  <a:ext uri="{FF2B5EF4-FFF2-40B4-BE49-F238E27FC236}">
                    <a16:creationId xmlns:a16="http://schemas.microsoft.com/office/drawing/2014/main" id="{9DA867AD-6FF1-404B-B7F5-45D4BE1BD6AB}"/>
                  </a:ext>
                </a:extLst>
              </p:cNvPr>
              <p:cNvCxnSpPr/>
              <p:nvPr/>
            </p:nvCxnSpPr>
            <p:spPr>
              <a:xfrm flipH="1">
                <a:off x="6694205" y="2513882"/>
                <a:ext cx="504000" cy="504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94">
                <a:extLst>
                  <a:ext uri="{FF2B5EF4-FFF2-40B4-BE49-F238E27FC236}">
                    <a16:creationId xmlns:a16="http://schemas.microsoft.com/office/drawing/2014/main" id="{66C5D866-4C31-DB43-B8FE-3A1DD7900326}"/>
                  </a:ext>
                </a:extLst>
              </p:cNvPr>
              <p:cNvCxnSpPr/>
              <p:nvPr/>
            </p:nvCxnSpPr>
            <p:spPr>
              <a:xfrm flipH="1">
                <a:off x="6472979" y="2529619"/>
                <a:ext cx="477246" cy="484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Flèche gauche 135">
                <a:extLst>
                  <a:ext uri="{FF2B5EF4-FFF2-40B4-BE49-F238E27FC236}">
                    <a16:creationId xmlns:a16="http://schemas.microsoft.com/office/drawing/2014/main" id="{0F4E66B4-39CD-A947-B3F4-66D884C2C4D0}"/>
                  </a:ext>
                </a:extLst>
              </p:cNvPr>
              <p:cNvSpPr/>
              <p:nvPr/>
            </p:nvSpPr>
            <p:spPr>
              <a:xfrm rot="16200000">
                <a:off x="6974622" y="2441731"/>
                <a:ext cx="370401" cy="253649"/>
              </a:xfrm>
              <a:prstGeom prst="lef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perspectiveRelaxedModerately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97" name="Flèche gauche 136">
                <a:extLst>
                  <a:ext uri="{FF2B5EF4-FFF2-40B4-BE49-F238E27FC236}">
                    <a16:creationId xmlns:a16="http://schemas.microsoft.com/office/drawing/2014/main" id="{2B75F99F-AF4A-CE40-9343-AA2F9990540B}"/>
                  </a:ext>
                </a:extLst>
              </p:cNvPr>
              <p:cNvSpPr/>
              <p:nvPr/>
            </p:nvSpPr>
            <p:spPr>
              <a:xfrm rot="8801765">
                <a:off x="6593386" y="3147216"/>
                <a:ext cx="433064" cy="294162"/>
              </a:xfrm>
              <a:prstGeom prst="lef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perspectiveContrastingRightFacing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98" name="ZoneTexte 97">
                <a:extLst>
                  <a:ext uri="{FF2B5EF4-FFF2-40B4-BE49-F238E27FC236}">
                    <a16:creationId xmlns:a16="http://schemas.microsoft.com/office/drawing/2014/main" id="{1DD77CBD-1D95-8D40-BD54-49E89DA12F65}"/>
                  </a:ext>
                </a:extLst>
              </p:cNvPr>
              <p:cNvSpPr txBox="1"/>
              <p:nvPr/>
            </p:nvSpPr>
            <p:spPr>
              <a:xfrm>
                <a:off x="6295351" y="3350286"/>
                <a:ext cx="1322564" cy="484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600" dirty="0"/>
                  <a:t>σ</a:t>
                </a:r>
                <a:r>
                  <a:rPr lang="fr-FR" sz="1600" baseline="-25000" dirty="0"/>
                  <a:t>1 </a:t>
                </a:r>
                <a:r>
                  <a:rPr lang="fr-FR" sz="1600" dirty="0"/>
                  <a:t>= P</a:t>
                </a:r>
                <a:r>
                  <a:rPr lang="fr-FR" sz="1600" baseline="-25000" dirty="0"/>
                  <a:t>huile</a:t>
                </a:r>
              </a:p>
            </p:txBody>
          </p:sp>
          <p:cxnSp>
            <p:nvCxnSpPr>
              <p:cNvPr id="99" name="Connecteur droit 98">
                <a:extLst>
                  <a:ext uri="{FF2B5EF4-FFF2-40B4-BE49-F238E27FC236}">
                    <a16:creationId xmlns:a16="http://schemas.microsoft.com/office/drawing/2014/main" id="{B08423AB-4CFB-7F41-BFFC-E8930E1DCEA5}"/>
                  </a:ext>
                </a:extLst>
              </p:cNvPr>
              <p:cNvCxnSpPr/>
              <p:nvPr/>
            </p:nvCxnSpPr>
            <p:spPr>
              <a:xfrm flipH="1">
                <a:off x="6591055" y="2524092"/>
                <a:ext cx="477465" cy="4879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99">
                <a:extLst>
                  <a:ext uri="{FF2B5EF4-FFF2-40B4-BE49-F238E27FC236}">
                    <a16:creationId xmlns:a16="http://schemas.microsoft.com/office/drawing/2014/main" id="{47F54D23-D3FE-7541-BAF7-2DF4B4B300B2}"/>
                  </a:ext>
                </a:extLst>
              </p:cNvPr>
              <p:cNvCxnSpPr/>
              <p:nvPr/>
            </p:nvCxnSpPr>
            <p:spPr>
              <a:xfrm flipH="1">
                <a:off x="6348154" y="2527069"/>
                <a:ext cx="477246" cy="484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100">
                <a:extLst>
                  <a:ext uri="{FF2B5EF4-FFF2-40B4-BE49-F238E27FC236}">
                    <a16:creationId xmlns:a16="http://schemas.microsoft.com/office/drawing/2014/main" id="{B3E4FE5A-EA89-6C46-8354-7E5541E6904C}"/>
                  </a:ext>
                </a:extLst>
              </p:cNvPr>
              <p:cNvCxnSpPr/>
              <p:nvPr/>
            </p:nvCxnSpPr>
            <p:spPr>
              <a:xfrm flipH="1">
                <a:off x="7362811" y="2521556"/>
                <a:ext cx="504000" cy="504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>
                <a:extLst>
                  <a:ext uri="{FF2B5EF4-FFF2-40B4-BE49-F238E27FC236}">
                    <a16:creationId xmlns:a16="http://schemas.microsoft.com/office/drawing/2014/main" id="{D4713D91-B226-2947-AF3E-FB7E61C9D25D}"/>
                  </a:ext>
                </a:extLst>
              </p:cNvPr>
              <p:cNvCxnSpPr/>
              <p:nvPr/>
            </p:nvCxnSpPr>
            <p:spPr>
              <a:xfrm flipH="1">
                <a:off x="7259661" y="2518269"/>
                <a:ext cx="504000" cy="504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>
                <a:extLst>
                  <a:ext uri="{FF2B5EF4-FFF2-40B4-BE49-F238E27FC236}">
                    <a16:creationId xmlns:a16="http://schemas.microsoft.com/office/drawing/2014/main" id="{B1ECC172-B38C-074C-817E-63AC76BDD626}"/>
                  </a:ext>
                </a:extLst>
              </p:cNvPr>
              <p:cNvCxnSpPr/>
              <p:nvPr/>
            </p:nvCxnSpPr>
            <p:spPr>
              <a:xfrm flipH="1">
                <a:off x="7046163" y="2524028"/>
                <a:ext cx="484663" cy="4908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103">
                <a:extLst>
                  <a:ext uri="{FF2B5EF4-FFF2-40B4-BE49-F238E27FC236}">
                    <a16:creationId xmlns:a16="http://schemas.microsoft.com/office/drawing/2014/main" id="{468D639E-5CB7-BD4E-A5F6-7F104DC02CFF}"/>
                  </a:ext>
                </a:extLst>
              </p:cNvPr>
              <p:cNvCxnSpPr/>
              <p:nvPr/>
            </p:nvCxnSpPr>
            <p:spPr>
              <a:xfrm flipH="1">
                <a:off x="7156511" y="2528479"/>
                <a:ext cx="477465" cy="4879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104">
                <a:extLst>
                  <a:ext uri="{FF2B5EF4-FFF2-40B4-BE49-F238E27FC236}">
                    <a16:creationId xmlns:a16="http://schemas.microsoft.com/office/drawing/2014/main" id="{EAD5D4DC-894A-2445-BC63-52BB52CAE188}"/>
                  </a:ext>
                </a:extLst>
              </p:cNvPr>
              <p:cNvCxnSpPr>
                <a:endCxn id="88" idx="1"/>
              </p:cNvCxnSpPr>
              <p:nvPr/>
            </p:nvCxnSpPr>
            <p:spPr>
              <a:xfrm flipH="1">
                <a:off x="6915949" y="2522992"/>
                <a:ext cx="482322" cy="4948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>
                <a:extLst>
                  <a:ext uri="{FF2B5EF4-FFF2-40B4-BE49-F238E27FC236}">
                    <a16:creationId xmlns:a16="http://schemas.microsoft.com/office/drawing/2014/main" id="{09A4D2C5-F657-2E44-936E-1E313FA844C7}"/>
                  </a:ext>
                </a:extLst>
              </p:cNvPr>
              <p:cNvCxnSpPr/>
              <p:nvPr/>
            </p:nvCxnSpPr>
            <p:spPr>
              <a:xfrm flipH="1">
                <a:off x="7479671" y="2520445"/>
                <a:ext cx="504000" cy="504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3" name="Groupe 112">
            <a:extLst>
              <a:ext uri="{FF2B5EF4-FFF2-40B4-BE49-F238E27FC236}">
                <a16:creationId xmlns:a16="http://schemas.microsoft.com/office/drawing/2014/main" id="{E931690C-759D-E54C-B68B-9AA82A13BC2E}"/>
              </a:ext>
            </a:extLst>
          </p:cNvPr>
          <p:cNvGrpSpPr/>
          <p:nvPr/>
        </p:nvGrpSpPr>
        <p:grpSpPr>
          <a:xfrm>
            <a:off x="6390488" y="1491323"/>
            <a:ext cx="2324716" cy="2120482"/>
            <a:chOff x="6301341" y="1606752"/>
            <a:chExt cx="2324716" cy="2120482"/>
          </a:xfrm>
        </p:grpSpPr>
        <p:grpSp>
          <p:nvGrpSpPr>
            <p:cNvPr id="112" name="Groupe 111">
              <a:extLst>
                <a:ext uri="{FF2B5EF4-FFF2-40B4-BE49-F238E27FC236}">
                  <a16:creationId xmlns:a16="http://schemas.microsoft.com/office/drawing/2014/main" id="{D03AA119-53C0-8044-B043-90D136DAFB12}"/>
                </a:ext>
              </a:extLst>
            </p:cNvPr>
            <p:cNvGrpSpPr/>
            <p:nvPr/>
          </p:nvGrpSpPr>
          <p:grpSpPr>
            <a:xfrm>
              <a:off x="6515898" y="1989235"/>
              <a:ext cx="1895603" cy="1737999"/>
              <a:chOff x="6681728" y="780875"/>
              <a:chExt cx="1895603" cy="1737999"/>
            </a:xfrm>
          </p:grpSpPr>
          <p:pic>
            <p:nvPicPr>
              <p:cNvPr id="82" name="Image 81">
                <a:extLst>
                  <a:ext uri="{FF2B5EF4-FFF2-40B4-BE49-F238E27FC236}">
                    <a16:creationId xmlns:a16="http://schemas.microsoft.com/office/drawing/2014/main" id="{E2792D6B-D1A8-AA41-BE4D-E7F00414F3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345" t="1145" r="10974" b="14548"/>
              <a:stretch/>
            </p:blipFill>
            <p:spPr>
              <a:xfrm rot="1369370">
                <a:off x="6681728" y="780875"/>
                <a:ext cx="1895603" cy="173799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ZoneTexte 83">
                    <a:extLst>
                      <a:ext uri="{FF2B5EF4-FFF2-40B4-BE49-F238E27FC236}">
                        <a16:creationId xmlns:a16="http://schemas.microsoft.com/office/drawing/2014/main" id="{4977EA3B-50DD-0749-9D7D-B9CD76844A46}"/>
                      </a:ext>
                    </a:extLst>
                  </p:cNvPr>
                  <p:cNvSpPr txBox="1"/>
                  <p:nvPr/>
                </p:nvSpPr>
                <p:spPr>
                  <a:xfrm rot="21571667">
                    <a:off x="6714395" y="1604098"/>
                    <a:ext cx="180194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600" b="1" dirty="0">
                        <a:solidFill>
                          <a:schemeClr val="bg1"/>
                        </a:solidFill>
                      </a:rPr>
                      <a:t>Epaisseur </a:t>
                    </a:r>
                    <a14:m>
                      <m:oMath xmlns:m="http://schemas.openxmlformats.org/officeDocument/2006/math">
                        <m:r>
                          <a:rPr lang="fr-FR" sz="1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</m:oMath>
                    </a14:m>
                    <a:r>
                      <a:rPr lang="fr-FR" sz="1600" b="1" dirty="0">
                        <a:solidFill>
                          <a:schemeClr val="bg1"/>
                        </a:solidFill>
                      </a:rPr>
                      <a:t> 6 mm</a:t>
                    </a:r>
                  </a:p>
                </p:txBody>
              </p:sp>
            </mc:Choice>
            <mc:Fallback xmlns="">
              <p:sp>
                <p:nvSpPr>
                  <p:cNvPr id="84" name="ZoneTexte 83">
                    <a:extLst>
                      <a:ext uri="{FF2B5EF4-FFF2-40B4-BE49-F238E27FC236}">
                        <a16:creationId xmlns:a16="http://schemas.microsoft.com/office/drawing/2014/main" id="{4977EA3B-50DD-0749-9D7D-B9CD76844A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1571667">
                    <a:off x="6714395" y="1604098"/>
                    <a:ext cx="1801940" cy="33855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113" t="-3448" b="-17241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763B151D-581C-A045-97B8-7F485D144100}"/>
                </a:ext>
              </a:extLst>
            </p:cNvPr>
            <p:cNvSpPr txBox="1"/>
            <p:nvPr/>
          </p:nvSpPr>
          <p:spPr>
            <a:xfrm>
              <a:off x="6301341" y="1606752"/>
              <a:ext cx="2324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Roboto Condensed" pitchFamily="2" charset="0"/>
                  <a:ea typeface="Roboto Condensed" pitchFamily="2" charset="0"/>
                </a:rPr>
                <a:t> Échantillons</a:t>
              </a: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0011999D-4BE6-574F-95CE-C2C5CB71487E}"/>
                </a:ext>
              </a:extLst>
            </p:cNvPr>
            <p:cNvSpPr txBox="1"/>
            <p:nvPr/>
          </p:nvSpPr>
          <p:spPr>
            <a:xfrm>
              <a:off x="6855588" y="2492103"/>
              <a:ext cx="1159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chemeClr val="bg1"/>
                  </a:solidFill>
                </a:rPr>
                <a:t>L = 105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829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1"/>
    </mc:Choice>
    <mc:Fallback xmlns="">
      <p:transition spd="slow" advTm="1151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403" y="2282351"/>
            <a:ext cx="4692313" cy="40795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3" name="ZoneTexte 82"/>
              <p:cNvSpPr txBox="1"/>
              <p:nvPr/>
            </p:nvSpPr>
            <p:spPr>
              <a:xfrm>
                <a:off x="7361793" y="4538317"/>
                <a:ext cx="1283749" cy="5047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fr-FR" sz="15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sz="15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5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fr-FR" sz="15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5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500" i="1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fr-FR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fr-FR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5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fr-FR" sz="15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fr-FR" sz="1500" i="1">
                                  <a:latin typeface="Cambria Math" panose="02040503050406030204" pitchFamily="18" charset="0"/>
                                </a:rPr>
                                <m:t>é</m:t>
                              </m:r>
                              <m:r>
                                <a:rPr lang="fr-FR" sz="15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1500" dirty="0"/>
              </a:p>
            </p:txBody>
          </p:sp>
        </mc:Choice>
        <mc:Fallback xmlns="">
          <p:sp>
            <p:nvSpPr>
              <p:cNvPr id="83" name="ZoneTexte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793" y="4538317"/>
                <a:ext cx="1283749" cy="504754"/>
              </a:xfrm>
              <a:prstGeom prst="rect">
                <a:avLst/>
              </a:prstGeom>
              <a:blipFill>
                <a:blip r:embed="rId5"/>
                <a:stretch>
                  <a:fillRect l="-1942" r="-2913" b="-714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145841" y="2038835"/>
                <a:ext cx="189476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Déplacements mesurés dans la direction plane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fr-FR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(∆</m:t>
                    </m:r>
                    <m:r>
                      <a:rPr lang="fr-FR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fr-FR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41" y="2038835"/>
                <a:ext cx="1894769" cy="1015663"/>
              </a:xfrm>
              <a:prstGeom prst="rect">
                <a:avLst/>
              </a:prstGeom>
              <a:blipFill>
                <a:blip r:embed="rId6"/>
                <a:stretch>
                  <a:fillRect l="-662" t="-1235" b="-49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Arc 96"/>
          <p:cNvSpPr/>
          <p:nvPr/>
        </p:nvSpPr>
        <p:spPr>
          <a:xfrm rot="4821520">
            <a:off x="825403" y="1655460"/>
            <a:ext cx="2192410" cy="1026743"/>
          </a:xfrm>
          <a:prstGeom prst="arc">
            <a:avLst>
              <a:gd name="adj1" fmla="val 21519091"/>
              <a:gd name="adj2" fmla="val 2715459"/>
            </a:avLst>
          </a:pr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8" name="Rectangle 97"/>
          <p:cNvSpPr/>
          <p:nvPr/>
        </p:nvSpPr>
        <p:spPr>
          <a:xfrm>
            <a:off x="208880" y="4875298"/>
            <a:ext cx="18947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Ligne de mesure à travers l’épaisseur</a:t>
            </a:r>
          </a:p>
        </p:txBody>
      </p:sp>
      <p:sp>
        <p:nvSpPr>
          <p:cNvPr id="99" name="Arc 98"/>
          <p:cNvSpPr/>
          <p:nvPr/>
        </p:nvSpPr>
        <p:spPr>
          <a:xfrm rot="4821520">
            <a:off x="499448" y="4396120"/>
            <a:ext cx="2192410" cy="1026743"/>
          </a:xfrm>
          <a:prstGeom prst="arc">
            <a:avLst>
              <a:gd name="adj1" fmla="val 21110724"/>
              <a:gd name="adj2" fmla="val 2715459"/>
            </a:avLst>
          </a:pr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1" name="Arc 100"/>
          <p:cNvSpPr/>
          <p:nvPr/>
        </p:nvSpPr>
        <p:spPr>
          <a:xfrm rot="20128590" flipV="1">
            <a:off x="5822385" y="4203866"/>
            <a:ext cx="2192410" cy="1026743"/>
          </a:xfrm>
          <a:prstGeom prst="arc">
            <a:avLst>
              <a:gd name="adj1" fmla="val 21110724"/>
              <a:gd name="adj2" fmla="val 2715459"/>
            </a:avLst>
          </a:prstGeom>
          <a:ln w="38100"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ZoneTexte 1"/>
          <p:cNvSpPr txBox="1"/>
          <p:nvPr/>
        </p:nvSpPr>
        <p:spPr>
          <a:xfrm rot="16200000">
            <a:off x="1659929" y="3735806"/>
            <a:ext cx="1013419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350" dirty="0"/>
              <a:t>Axis 2 (mm)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1820509" y="5589726"/>
            <a:ext cx="1013419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350" dirty="0"/>
              <a:t>Axis 3 (mm)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4689463" y="6125048"/>
            <a:ext cx="74571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350" dirty="0"/>
              <a:t>Time (s)</a:t>
            </a:r>
          </a:p>
        </p:txBody>
      </p:sp>
      <p:cxnSp>
        <p:nvCxnSpPr>
          <p:cNvPr id="4" name="Connecteur droit 3"/>
          <p:cNvCxnSpPr/>
          <p:nvPr/>
        </p:nvCxnSpPr>
        <p:spPr>
          <a:xfrm flipH="1">
            <a:off x="2633225" y="2879760"/>
            <a:ext cx="2320732" cy="2183704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 flipH="1">
            <a:off x="3450691" y="3046119"/>
            <a:ext cx="1503266" cy="295446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2">
            <a:extLst>
              <a:ext uri="{FF2B5EF4-FFF2-40B4-BE49-F238E27FC236}">
                <a16:creationId xmlns:a16="http://schemas.microsoft.com/office/drawing/2014/main" id="{CA4CECE3-B55C-0447-8D4C-67FD2753D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PVT-HADDOC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346F376-34DE-A648-9ED4-7F68F31CC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23100"/>
            <a:ext cx="7886700" cy="5211482"/>
          </a:xfrm>
        </p:spPr>
        <p:txBody>
          <a:bodyPr/>
          <a:lstStyle/>
          <a:p>
            <a:r>
              <a:rPr lang="fr-FR" dirty="0"/>
              <a:t>Mesure de déformation latérale : </a:t>
            </a:r>
          </a:p>
          <a:p>
            <a:pPr lvl="1"/>
            <a:r>
              <a:rPr lang="fr-FR" dirty="0" err="1"/>
              <a:t>Profilomètre</a:t>
            </a:r>
            <a:r>
              <a:rPr lang="fr-FR" dirty="0"/>
              <a:t> optique</a:t>
            </a:r>
          </a:p>
          <a:p>
            <a:pPr lvl="1"/>
            <a:r>
              <a:rPr lang="fr-FR" dirty="0"/>
              <a:t>Correction de réfraction + Dilatations d’ensemble</a:t>
            </a:r>
          </a:p>
        </p:txBody>
      </p:sp>
      <p:pic>
        <p:nvPicPr>
          <p:cNvPr id="63" name="Image 62" descr="C:\Users\mperon\Documents\Conception Dispositif Exp\Solutions\Banc optique\caspvt.png">
            <a:extLst>
              <a:ext uri="{FF2B5EF4-FFF2-40B4-BE49-F238E27FC236}">
                <a16:creationId xmlns:a16="http://schemas.microsoft.com/office/drawing/2014/main" id="{1DF0F662-DFFE-924D-A465-45E691B2C412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46444" y="621785"/>
            <a:ext cx="2000966" cy="179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8" name="Object 4">
            <a:extLst>
              <a:ext uri="{FF2B5EF4-FFF2-40B4-BE49-F238E27FC236}">
                <a16:creationId xmlns:a16="http://schemas.microsoft.com/office/drawing/2014/main" id="{C1713A83-0644-E644-8CDC-D70B432882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168632"/>
              </p:ext>
            </p:extLst>
          </p:nvPr>
        </p:nvGraphicFramePr>
        <p:xfrm>
          <a:off x="7572069" y="1834510"/>
          <a:ext cx="125412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Équation" r:id="rId8" imgW="927000" imgH="406080" progId="Equation.3">
                  <p:embed/>
                </p:oleObj>
              </mc:Choice>
              <mc:Fallback>
                <p:oleObj name="Équation" r:id="rId8" imgW="927000" imgH="406080" progId="Equation.3">
                  <p:embed/>
                  <p:pic>
                    <p:nvPicPr>
                      <p:cNvPr id="983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069" y="1834510"/>
                        <a:ext cx="125412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9352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C02269-9998-FF4D-9A1C-82D0E3800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PVT-HADDOC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A1F647-BA85-3A43-A946-E31A0EEF3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Analyse du comportement dimensionnel en cuisson</a:t>
            </a:r>
          </a:p>
          <a:p>
            <a:pPr lvl="1"/>
            <a:r>
              <a:rPr lang="fr-FR" dirty="0"/>
              <a:t>Empilement UD, direction 1</a:t>
            </a:r>
          </a:p>
          <a:p>
            <a:pPr lvl="1"/>
            <a:r>
              <a:rPr lang="fr-FR" dirty="0"/>
              <a:t>Déformations selon les 3 directions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250077" y="4009913"/>
            <a:ext cx="2736209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accent1"/>
                </a:solidFill>
                <a:latin typeface="Roboto Condensed" pitchFamily="2" charset="0"/>
                <a:ea typeface="Roboto Condensed" pitchFamily="2" charset="0"/>
              </a:rPr>
              <a:t>Phase 1 de pré-conditionnement (</a:t>
            </a:r>
            <a:r>
              <a:rPr lang="fr-FR" sz="1500" dirty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  <a:t>Dilatation thermique </a:t>
            </a:r>
            <a:r>
              <a:rPr lang="en-US" sz="1500" dirty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  <a:t>et </a:t>
            </a:r>
            <a:r>
              <a:rPr lang="fr-FR" sz="1500" dirty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  <a:t>consolidation</a:t>
            </a:r>
            <a:r>
              <a:rPr lang="fr-FR" sz="1500" b="1" dirty="0">
                <a:solidFill>
                  <a:schemeClr val="accent1"/>
                </a:solidFill>
                <a:latin typeface="Roboto Condensed" pitchFamily="2" charset="0"/>
                <a:ea typeface="Roboto Condensed" pitchFamily="2" charset="0"/>
              </a:rPr>
              <a:t>)</a:t>
            </a:r>
            <a:r>
              <a:rPr lang="fr-FR" sz="1500" dirty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  <a:t> </a:t>
            </a:r>
          </a:p>
          <a:p>
            <a:r>
              <a:rPr lang="en-US" sz="1500" b="1" dirty="0">
                <a:solidFill>
                  <a:schemeClr val="accent1"/>
                </a:solidFill>
                <a:latin typeface="Roboto Condensed" pitchFamily="2" charset="0"/>
                <a:ea typeface="Roboto Condensed" pitchFamily="2" charset="0"/>
              </a:rPr>
              <a:t>Phase 2 : </a:t>
            </a:r>
            <a:r>
              <a:rPr lang="fr-FR" sz="1500" dirty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  <a:t>Dilatation thermique </a:t>
            </a:r>
            <a:endParaRPr lang="en-US" sz="1500" dirty="0">
              <a:solidFill>
                <a:schemeClr val="tx1"/>
              </a:solidFill>
              <a:latin typeface="Roboto Condensed" pitchFamily="2" charset="0"/>
              <a:ea typeface="Roboto Condensed" pitchFamily="2" charset="0"/>
            </a:endParaRPr>
          </a:p>
          <a:p>
            <a:r>
              <a:rPr lang="en-US" sz="1500" b="1" dirty="0">
                <a:solidFill>
                  <a:schemeClr val="accent1"/>
                </a:solidFill>
                <a:latin typeface="Roboto Condensed" pitchFamily="2" charset="0"/>
                <a:ea typeface="Roboto Condensed" pitchFamily="2" charset="0"/>
              </a:rPr>
              <a:t>Phase 3 : </a:t>
            </a:r>
            <a:r>
              <a:rPr lang="fr-FR" sz="1500" dirty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  <a:t>Retrait chimique</a:t>
            </a:r>
          </a:p>
          <a:p>
            <a:r>
              <a:rPr lang="en-US" sz="1500" b="1" dirty="0">
                <a:solidFill>
                  <a:schemeClr val="accent1"/>
                </a:solidFill>
                <a:latin typeface="Roboto Condensed" pitchFamily="2" charset="0"/>
                <a:ea typeface="Roboto Condensed" pitchFamily="2" charset="0"/>
              </a:rPr>
              <a:t>Phase 4 : </a:t>
            </a:r>
            <a:r>
              <a:rPr lang="fr-FR" sz="1500" dirty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  <a:t>Contraction thermique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202D8D0-C1CD-CF4C-A5B6-38809D94C3AE}"/>
              </a:ext>
            </a:extLst>
          </p:cNvPr>
          <p:cNvGrpSpPr/>
          <p:nvPr/>
        </p:nvGrpSpPr>
        <p:grpSpPr>
          <a:xfrm>
            <a:off x="3286778" y="2156226"/>
            <a:ext cx="5845520" cy="4034552"/>
            <a:chOff x="3286778" y="2156226"/>
            <a:chExt cx="5845520" cy="4034552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58" r="1362"/>
            <a:stretch/>
          </p:blipFill>
          <p:spPr>
            <a:xfrm>
              <a:off x="3286778" y="2156226"/>
              <a:ext cx="5845520" cy="4034552"/>
            </a:xfrm>
            <a:prstGeom prst="rect">
              <a:avLst/>
            </a:prstGeom>
          </p:spPr>
        </p:pic>
        <p:sp>
          <p:nvSpPr>
            <p:cNvPr id="90" name="Rectangle 89"/>
            <p:cNvSpPr/>
            <p:nvPr/>
          </p:nvSpPr>
          <p:spPr>
            <a:xfrm>
              <a:off x="3708993" y="2264401"/>
              <a:ext cx="886466" cy="2589331"/>
            </a:xfrm>
            <a:prstGeom prst="rect">
              <a:avLst/>
            </a:prstGeom>
            <a:solidFill>
              <a:schemeClr val="tx2">
                <a:lumMod val="25000"/>
                <a:lumOff val="7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376314" y="2181054"/>
            <a:ext cx="2490863" cy="1569652"/>
            <a:chOff x="8615802" y="3079352"/>
            <a:chExt cx="3036810" cy="1735755"/>
          </a:xfrm>
        </p:grpSpPr>
        <p:grpSp>
          <p:nvGrpSpPr>
            <p:cNvPr id="68" name="Groupe 67"/>
            <p:cNvGrpSpPr/>
            <p:nvPr/>
          </p:nvGrpSpPr>
          <p:grpSpPr>
            <a:xfrm>
              <a:off x="8615802" y="3079352"/>
              <a:ext cx="2916731" cy="1482968"/>
              <a:chOff x="8687271" y="3682683"/>
              <a:chExt cx="2541486" cy="1294008"/>
            </a:xfrm>
          </p:grpSpPr>
          <p:pic>
            <p:nvPicPr>
              <p:cNvPr id="69" name="Image 6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59772" y="4513687"/>
                <a:ext cx="2121175" cy="463004"/>
              </a:xfrm>
              <a:prstGeom prst="snip2SameRect">
                <a:avLst/>
              </a:prstGeom>
            </p:spPr>
          </p:pic>
          <p:grpSp>
            <p:nvGrpSpPr>
              <p:cNvPr id="70" name="Groupe 69"/>
              <p:cNvGrpSpPr/>
              <p:nvPr/>
            </p:nvGrpSpPr>
            <p:grpSpPr>
              <a:xfrm>
                <a:off x="8687271" y="3682683"/>
                <a:ext cx="2541486" cy="897177"/>
                <a:chOff x="57990" y="4234016"/>
                <a:chExt cx="2541486" cy="897177"/>
              </a:xfrm>
            </p:grpSpPr>
            <p:grpSp>
              <p:nvGrpSpPr>
                <p:cNvPr id="71" name="Groupe 70"/>
                <p:cNvGrpSpPr/>
                <p:nvPr/>
              </p:nvGrpSpPr>
              <p:grpSpPr>
                <a:xfrm>
                  <a:off x="443500" y="4480089"/>
                  <a:ext cx="438071" cy="355916"/>
                  <a:chOff x="592943" y="5156692"/>
                  <a:chExt cx="438071" cy="355916"/>
                </a:xfrm>
              </p:grpSpPr>
              <p:cxnSp>
                <p:nvCxnSpPr>
                  <p:cNvPr id="75" name="Connecteur droit avec flèche 74"/>
                  <p:cNvCxnSpPr/>
                  <p:nvPr/>
                </p:nvCxnSpPr>
                <p:spPr>
                  <a:xfrm>
                    <a:off x="717329" y="5407995"/>
                    <a:ext cx="313685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Connecteur droit avec flèche 75"/>
                  <p:cNvCxnSpPr/>
                  <p:nvPr/>
                </p:nvCxnSpPr>
                <p:spPr>
                  <a:xfrm flipH="1">
                    <a:off x="592943" y="5407996"/>
                    <a:ext cx="124385" cy="104612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Connecteur droit avec flèche 76"/>
                  <p:cNvCxnSpPr/>
                  <p:nvPr/>
                </p:nvCxnSpPr>
                <p:spPr>
                  <a:xfrm flipV="1">
                    <a:off x="717329" y="5156692"/>
                    <a:ext cx="0" cy="251303"/>
                  </a:xfrm>
                  <a:prstGeom prst="straightConnector1">
                    <a:avLst/>
                  </a:prstGeom>
                  <a:ln w="19050">
                    <a:solidFill>
                      <a:srgbClr val="2405E1"/>
                    </a:solidFill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2" name="ZoneTexte 71"/>
                <p:cNvSpPr txBox="1"/>
                <p:nvPr/>
              </p:nvSpPr>
              <p:spPr>
                <a:xfrm>
                  <a:off x="871501" y="4557564"/>
                  <a:ext cx="1531263" cy="3266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latin typeface="Roboto Condensed" pitchFamily="2" charset="0"/>
                      <a:ea typeface="Roboto Condensed" pitchFamily="2" charset="0"/>
                    </a:rPr>
                    <a:t>(2) </a:t>
                  </a:r>
                  <a:r>
                    <a:rPr lang="fr-FR" sz="1600" b="1" dirty="0">
                      <a:latin typeface="Roboto Condensed" pitchFamily="2" charset="0"/>
                      <a:ea typeface="Roboto Condensed" pitchFamily="2" charset="0"/>
                    </a:rPr>
                    <a:t>Dans le plan</a:t>
                  </a:r>
                </a:p>
              </p:txBody>
            </p:sp>
            <p:sp>
              <p:nvSpPr>
                <p:cNvPr id="73" name="ZoneTexte 72"/>
                <p:cNvSpPr txBox="1"/>
                <p:nvPr/>
              </p:nvSpPr>
              <p:spPr>
                <a:xfrm>
                  <a:off x="57990" y="4804516"/>
                  <a:ext cx="1960398" cy="3266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b="1" dirty="0">
                      <a:solidFill>
                        <a:srgbClr val="FF0000"/>
                      </a:solidFill>
                      <a:latin typeface="Roboto Condensed" pitchFamily="2" charset="0"/>
                      <a:ea typeface="Roboto Condensed" pitchFamily="2" charset="0"/>
                    </a:rPr>
                    <a:t>(1) Sens longitudinal</a:t>
                  </a:r>
                </a:p>
              </p:txBody>
            </p:sp>
            <p:sp>
              <p:nvSpPr>
                <p:cNvPr id="74" name="ZoneTexte 73"/>
                <p:cNvSpPr txBox="1"/>
                <p:nvPr/>
              </p:nvSpPr>
              <p:spPr>
                <a:xfrm>
                  <a:off x="381937" y="4234016"/>
                  <a:ext cx="2217539" cy="3266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2405E1"/>
                      </a:solidFill>
                      <a:latin typeface="Roboto Condensed" pitchFamily="2" charset="0"/>
                      <a:ea typeface="Roboto Condensed" pitchFamily="2" charset="0"/>
                    </a:rPr>
                    <a:t>(3) </a:t>
                  </a:r>
                  <a:r>
                    <a:rPr lang="fr-FR" sz="1600" b="1" dirty="0">
                      <a:solidFill>
                        <a:srgbClr val="2405E1"/>
                      </a:solidFill>
                      <a:latin typeface="Roboto Condensed" pitchFamily="2" charset="0"/>
                      <a:ea typeface="Roboto Condensed" pitchFamily="2" charset="0"/>
                    </a:rPr>
                    <a:t>À travers l’épaisseur</a:t>
                  </a:r>
                </a:p>
              </p:txBody>
            </p:sp>
          </p:grpSp>
        </p:grpSp>
        <p:cxnSp>
          <p:nvCxnSpPr>
            <p:cNvPr id="8" name="Connecteur droit avec flèche 7"/>
            <p:cNvCxnSpPr/>
            <p:nvPr/>
          </p:nvCxnSpPr>
          <p:spPr>
            <a:xfrm flipH="1">
              <a:off x="11193063" y="4202780"/>
              <a:ext cx="3454" cy="35171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>
              <a:off x="8925611" y="4554499"/>
              <a:ext cx="190770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9827139" y="4483270"/>
              <a:ext cx="385397" cy="331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b="1" dirty="0"/>
                <a:t>L</a:t>
              </a:r>
              <a:r>
                <a:rPr lang="fr-FR" sz="1350" b="1" baseline="-25000" dirty="0"/>
                <a:t>0</a:t>
              </a:r>
              <a:endParaRPr lang="fr-FR" sz="1350" b="1" dirty="0"/>
            </a:p>
          </p:txBody>
        </p:sp>
        <p:sp>
          <p:nvSpPr>
            <p:cNvPr id="122" name="ZoneTexte 121"/>
            <p:cNvSpPr txBox="1"/>
            <p:nvPr/>
          </p:nvSpPr>
          <p:spPr>
            <a:xfrm>
              <a:off x="11196517" y="4235703"/>
              <a:ext cx="456095" cy="331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50" b="1" dirty="0"/>
                <a:t>h</a:t>
              </a:r>
              <a:r>
                <a:rPr lang="fr-FR" sz="1350" b="1" baseline="-25000" dirty="0"/>
                <a:t>0</a:t>
              </a:r>
              <a:endParaRPr lang="fr-FR" sz="135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9251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837" y="5151235"/>
            <a:ext cx="1568379" cy="1176284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AC5DA6F2-455F-7A4F-81CA-8DB3F4EF5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a typeface="Roboto Condensed" pitchFamily="2" charset="0"/>
              </a:rPr>
              <a:t>PVT-HADDOC</a:t>
            </a: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6F51DFEE-98BD-7147-8D3F-61B495775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ea typeface="Roboto Condensed" pitchFamily="2" charset="0"/>
              </a:rPr>
              <a:t>Estimation des coefficients d’expansion thermique (CTE)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239" y="4162682"/>
            <a:ext cx="781080" cy="737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e 10"/>
          <p:cNvGrpSpPr/>
          <p:nvPr/>
        </p:nvGrpSpPr>
        <p:grpSpPr>
          <a:xfrm>
            <a:off x="4989914" y="1570523"/>
            <a:ext cx="4009230" cy="1708030"/>
            <a:chOff x="6698477" y="1261647"/>
            <a:chExt cx="5345640" cy="2277373"/>
          </a:xfrm>
        </p:grpSpPr>
        <p:sp>
          <p:nvSpPr>
            <p:cNvPr id="72" name="Rectangle à coins arrondis 71"/>
            <p:cNvSpPr/>
            <p:nvPr/>
          </p:nvSpPr>
          <p:spPr>
            <a:xfrm>
              <a:off x="7656694" y="1261647"/>
              <a:ext cx="3673959" cy="26997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Roboto Condensed" pitchFamily="2" charset="0"/>
                <a:ea typeface="Roboto Condensed" pitchFamily="2" charset="0"/>
              </a:endParaRPr>
            </a:p>
            <a:p>
              <a:pPr algn="ctr"/>
              <a:r>
                <a:rPr lang="fr-FR" sz="1350" dirty="0">
                  <a:latin typeface="Roboto Condensed" pitchFamily="2" charset="0"/>
                  <a:ea typeface="Roboto Condensed" pitchFamily="2" charset="0"/>
                </a:rPr>
                <a:t>Valeurs mesurées des CTE</a:t>
              </a:r>
            </a:p>
            <a:p>
              <a:pPr algn="ctr"/>
              <a:endParaRPr lang="en-US" sz="1350" dirty="0"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73" name="Rectangle à coins arrondis 72"/>
            <p:cNvSpPr/>
            <p:nvPr/>
          </p:nvSpPr>
          <p:spPr>
            <a:xfrm>
              <a:off x="6698477" y="1577255"/>
              <a:ext cx="5345640" cy="19617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00" dirty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6829408" y="2133750"/>
              <a:ext cx="123444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b="1" dirty="0">
                  <a:solidFill>
                    <a:srgbClr val="C00000"/>
                  </a:solidFill>
                  <a:latin typeface="Roboto Condensed" pitchFamily="2" charset="0"/>
                  <a:ea typeface="Roboto Condensed" pitchFamily="2" charset="0"/>
                </a:rPr>
                <a:t>État cru (I)</a:t>
              </a:r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6822973" y="2551287"/>
              <a:ext cx="132130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b="1" dirty="0">
                  <a:solidFill>
                    <a:srgbClr val="C00000"/>
                  </a:solidFill>
                  <a:latin typeface="Roboto Condensed" pitchFamily="2" charset="0"/>
                  <a:ea typeface="Roboto Condensed" pitchFamily="2" charset="0"/>
                </a:rPr>
                <a:t>État vitreux </a:t>
              </a:r>
            </a:p>
            <a:p>
              <a:r>
                <a:rPr lang="fr-FR" sz="1350" b="1" dirty="0">
                  <a:solidFill>
                    <a:srgbClr val="C00000"/>
                  </a:solidFill>
                  <a:latin typeface="Roboto Condensed" pitchFamily="2" charset="0"/>
                  <a:ea typeface="Roboto Condensed" pitchFamily="2" charset="0"/>
                </a:rPr>
                <a:t>réticulé (II)</a:t>
              </a:r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8236577" y="1646347"/>
              <a:ext cx="212169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>
                  <a:latin typeface="Roboto Condensed" pitchFamily="2" charset="0"/>
                  <a:ea typeface="Roboto Condensed" pitchFamily="2" charset="0"/>
                </a:rPr>
                <a:t>A travers l’épaisseur</a:t>
              </a:r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10439562" y="1641004"/>
              <a:ext cx="138969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>
                  <a:latin typeface="Roboto Condensed" pitchFamily="2" charset="0"/>
                  <a:ea typeface="Roboto Condensed" pitchFamily="2" charset="0"/>
                </a:rPr>
                <a:t>Dans le plan</a:t>
              </a:r>
            </a:p>
          </p:txBody>
        </p:sp>
        <p:cxnSp>
          <p:nvCxnSpPr>
            <p:cNvPr id="78" name="Connecteur droit 77"/>
            <p:cNvCxnSpPr/>
            <p:nvPr/>
          </p:nvCxnSpPr>
          <p:spPr>
            <a:xfrm flipH="1">
              <a:off x="6888212" y="2037572"/>
              <a:ext cx="5096472" cy="10622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ZoneTexte 78"/>
            <p:cNvSpPr txBox="1"/>
            <p:nvPr/>
          </p:nvSpPr>
          <p:spPr>
            <a:xfrm>
              <a:off x="7034012" y="1654815"/>
              <a:ext cx="92589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>
                  <a:latin typeface="Roboto Condensed" pitchFamily="2" charset="0"/>
                  <a:ea typeface="Roboto Condensed" pitchFamily="2" charset="0"/>
                </a:rPr>
                <a:t>10</a:t>
              </a:r>
              <a:r>
                <a:rPr lang="fr-FR" sz="1350" baseline="30000" dirty="0">
                  <a:latin typeface="Roboto Condensed" pitchFamily="2" charset="0"/>
                  <a:ea typeface="Roboto Condensed" pitchFamily="2" charset="0"/>
                </a:rPr>
                <a:t>-6 </a:t>
              </a:r>
              <a:r>
                <a:rPr lang="fr-FR" sz="1350" dirty="0">
                  <a:latin typeface="Roboto Condensed" pitchFamily="2" charset="0"/>
                  <a:ea typeface="Roboto Condensed" pitchFamily="2" charset="0"/>
                </a:rPr>
                <a:t>K</a:t>
              </a:r>
              <a:r>
                <a:rPr lang="fr-FR" sz="1350" baseline="30000" dirty="0">
                  <a:latin typeface="Roboto Condensed" pitchFamily="2" charset="0"/>
                  <a:ea typeface="Roboto Condensed" pitchFamily="2" charset="0"/>
                </a:rPr>
                <a:t>-1</a:t>
              </a:r>
              <a:endParaRPr lang="fr-FR" sz="1350" dirty="0"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80" name="ZoneTexte 79"/>
            <p:cNvSpPr txBox="1"/>
            <p:nvPr/>
          </p:nvSpPr>
          <p:spPr>
            <a:xfrm>
              <a:off x="8716836" y="2133750"/>
              <a:ext cx="93444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>
                  <a:latin typeface="Roboto Condensed" pitchFamily="2" charset="0"/>
                  <a:ea typeface="Roboto Condensed" pitchFamily="2" charset="0"/>
                </a:rPr>
                <a:t>178 ± 9</a:t>
              </a:r>
            </a:p>
          </p:txBody>
        </p:sp>
        <p:sp>
          <p:nvSpPr>
            <p:cNvPr id="81" name="ZoneTexte 80"/>
            <p:cNvSpPr txBox="1"/>
            <p:nvPr/>
          </p:nvSpPr>
          <p:spPr>
            <a:xfrm>
              <a:off x="8794865" y="2545071"/>
              <a:ext cx="81689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>
                  <a:latin typeface="Roboto Condensed" pitchFamily="2" charset="0"/>
                  <a:ea typeface="Roboto Condensed" pitchFamily="2" charset="0"/>
                </a:rPr>
                <a:t>55 ± 4</a:t>
              </a:r>
            </a:p>
          </p:txBody>
        </p:sp>
        <p:sp>
          <p:nvSpPr>
            <p:cNvPr id="82" name="ZoneTexte 81"/>
            <p:cNvSpPr txBox="1"/>
            <p:nvPr/>
          </p:nvSpPr>
          <p:spPr>
            <a:xfrm>
              <a:off x="10537601" y="2133750"/>
              <a:ext cx="105199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>
                  <a:latin typeface="Roboto Condensed" pitchFamily="2" charset="0"/>
                  <a:ea typeface="Roboto Condensed" pitchFamily="2" charset="0"/>
                </a:rPr>
                <a:t>100 ± 11</a:t>
              </a:r>
            </a:p>
          </p:txBody>
        </p:sp>
        <p:sp>
          <p:nvSpPr>
            <p:cNvPr id="83" name="ZoneTexte 82"/>
            <p:cNvSpPr txBox="1"/>
            <p:nvPr/>
          </p:nvSpPr>
          <p:spPr>
            <a:xfrm>
              <a:off x="10672017" y="2559207"/>
              <a:ext cx="81689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>
                  <a:latin typeface="Roboto Condensed" pitchFamily="2" charset="0"/>
                  <a:ea typeface="Roboto Condensed" pitchFamily="2" charset="0"/>
                </a:rPr>
                <a:t>39 ± 4</a:t>
              </a:r>
            </a:p>
          </p:txBody>
        </p:sp>
      </p:grpSp>
      <p:sp>
        <p:nvSpPr>
          <p:cNvPr id="68" name="ZoneTexte 67"/>
          <p:cNvSpPr txBox="1"/>
          <p:nvPr/>
        </p:nvSpPr>
        <p:spPr>
          <a:xfrm>
            <a:off x="7970070" y="2866309"/>
            <a:ext cx="651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solidFill>
                  <a:srgbClr val="0070C0"/>
                </a:solidFill>
                <a:latin typeface="Roboto Condensed" pitchFamily="2" charset="0"/>
                <a:ea typeface="Roboto Condensed" pitchFamily="2" charset="0"/>
              </a:rPr>
              <a:t>39 ± 1 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6576027" y="2875477"/>
            <a:ext cx="651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solidFill>
                  <a:srgbClr val="0070C0"/>
                </a:solidFill>
                <a:latin typeface="Roboto Condensed" pitchFamily="2" charset="0"/>
                <a:ea typeface="Roboto Condensed" pitchFamily="2" charset="0"/>
              </a:rPr>
              <a:t>52</a:t>
            </a:r>
            <a:r>
              <a:rPr lang="fr-FR" sz="1350" dirty="0">
                <a:latin typeface="Roboto Condensed" pitchFamily="2" charset="0"/>
                <a:ea typeface="Roboto Condensed" pitchFamily="2" charset="0"/>
              </a:rPr>
              <a:t> </a:t>
            </a:r>
            <a:r>
              <a:rPr lang="fr-FR" sz="1350" dirty="0">
                <a:solidFill>
                  <a:srgbClr val="0070C0"/>
                </a:solidFill>
                <a:latin typeface="Roboto Condensed" pitchFamily="2" charset="0"/>
                <a:ea typeface="Roboto Condensed" pitchFamily="2" charset="0"/>
              </a:rPr>
              <a:t>± 1 </a:t>
            </a:r>
          </a:p>
        </p:txBody>
      </p:sp>
      <p:sp>
        <p:nvSpPr>
          <p:cNvPr id="70" name="Rectangle à coins arrondis 69"/>
          <p:cNvSpPr/>
          <p:nvPr/>
        </p:nvSpPr>
        <p:spPr>
          <a:xfrm>
            <a:off x="5049799" y="2533091"/>
            <a:ext cx="3860026" cy="601354"/>
          </a:xfrm>
          <a:prstGeom prst="roundRect">
            <a:avLst>
              <a:gd name="adj" fmla="val 4577"/>
            </a:avLst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6014463" y="2717110"/>
            <a:ext cx="29136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solidFill>
                  <a:srgbClr val="0070C0"/>
                </a:solidFill>
                <a:latin typeface="Roboto Condensed" pitchFamily="2" charset="0"/>
                <a:ea typeface="Roboto Condensed" pitchFamily="2" charset="0"/>
              </a:rPr>
              <a:t>Comparaison avec Dilatomètre linéaire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772" y="4032146"/>
            <a:ext cx="2749513" cy="2121884"/>
          </a:xfrm>
          <a:prstGeom prst="rect">
            <a:avLst/>
          </a:prstGeom>
          <a:ln w="28575">
            <a:solidFill>
              <a:srgbClr val="0066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e 4"/>
          <p:cNvGrpSpPr/>
          <p:nvPr/>
        </p:nvGrpSpPr>
        <p:grpSpPr>
          <a:xfrm>
            <a:off x="88498" y="1720580"/>
            <a:ext cx="4631558" cy="3610620"/>
            <a:chOff x="90673" y="1278831"/>
            <a:chExt cx="6175410" cy="481416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017" y="1344072"/>
              <a:ext cx="5718725" cy="4748919"/>
            </a:xfrm>
            <a:prstGeom prst="rect">
              <a:avLst/>
            </a:prstGeom>
          </p:spPr>
        </p:pic>
        <p:cxnSp>
          <p:nvCxnSpPr>
            <p:cNvPr id="9" name="Connecteur droit 8"/>
            <p:cNvCxnSpPr/>
            <p:nvPr/>
          </p:nvCxnSpPr>
          <p:spPr>
            <a:xfrm flipV="1">
              <a:off x="2146611" y="2222483"/>
              <a:ext cx="2211106" cy="471496"/>
            </a:xfrm>
            <a:prstGeom prst="line">
              <a:avLst/>
            </a:prstGeom>
            <a:ln w="19050">
              <a:solidFill>
                <a:srgbClr val="3AAC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ZoneTexte 83"/>
            <p:cNvSpPr txBox="1"/>
            <p:nvPr/>
          </p:nvSpPr>
          <p:spPr>
            <a:xfrm>
              <a:off x="2720803" y="1494231"/>
              <a:ext cx="113880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3AAC96"/>
                  </a:solidFill>
                  <a:latin typeface="Roboto Condensed" pitchFamily="2" charset="0"/>
                  <a:ea typeface="Roboto Condensed" pitchFamily="2" charset="0"/>
                </a:rPr>
                <a:t>Expansion Thermique</a:t>
              </a:r>
            </a:p>
          </p:txBody>
        </p:sp>
        <p:sp>
          <p:nvSpPr>
            <p:cNvPr id="86" name="Ellipse 85"/>
            <p:cNvSpPr/>
            <p:nvPr/>
          </p:nvSpPr>
          <p:spPr>
            <a:xfrm>
              <a:off x="4357717" y="2030305"/>
              <a:ext cx="749291" cy="384357"/>
            </a:xfrm>
            <a:prstGeom prst="ellipse">
              <a:avLst/>
            </a:prstGeom>
            <a:noFill/>
            <a:ln w="28575">
              <a:solidFill>
                <a:srgbClr val="7EC2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Roboto Condensed" pitchFamily="2" charset="0"/>
                <a:ea typeface="Roboto Condensed" pitchFamily="2" charset="0"/>
              </a:endParaRPr>
            </a:p>
          </p:txBody>
        </p:sp>
        <p:cxnSp>
          <p:nvCxnSpPr>
            <p:cNvPr id="88" name="Connecteur droit avec flèche 87"/>
            <p:cNvCxnSpPr>
              <a:stCxn id="93" idx="2"/>
              <a:endCxn id="86" idx="7"/>
            </p:cNvCxnSpPr>
            <p:nvPr/>
          </p:nvCxnSpPr>
          <p:spPr>
            <a:xfrm flipH="1">
              <a:off x="4997276" y="1894384"/>
              <a:ext cx="455428" cy="192209"/>
            </a:xfrm>
            <a:prstGeom prst="straightConnector1">
              <a:avLst/>
            </a:prstGeom>
            <a:solidFill>
              <a:schemeClr val="bg1"/>
            </a:solidFill>
            <a:ln>
              <a:solidFill>
                <a:srgbClr val="7EC23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/>
            <p:nvPr/>
          </p:nvCxnSpPr>
          <p:spPr>
            <a:xfrm flipV="1">
              <a:off x="1701209" y="3051513"/>
              <a:ext cx="3307490" cy="131155"/>
            </a:xfrm>
            <a:prstGeom prst="line">
              <a:avLst/>
            </a:prstGeom>
            <a:ln w="19050">
              <a:solidFill>
                <a:srgbClr val="3AAC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ZoneTexte 92"/>
            <p:cNvSpPr txBox="1"/>
            <p:nvPr/>
          </p:nvSpPr>
          <p:spPr>
            <a:xfrm>
              <a:off x="4639326" y="1278831"/>
              <a:ext cx="1626757" cy="6155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7EC234"/>
                  </a:solidFill>
                  <a:latin typeface="Roboto Condensed" pitchFamily="2" charset="0"/>
                  <a:ea typeface="Roboto Condensed" pitchFamily="2" charset="0"/>
                </a:rPr>
                <a:t>Couplage thermochimique </a:t>
              </a:r>
            </a:p>
          </p:txBody>
        </p:sp>
        <p:cxnSp>
          <p:nvCxnSpPr>
            <p:cNvPr id="95" name="Connecteur droit avec flèche 94"/>
            <p:cNvCxnSpPr/>
            <p:nvPr/>
          </p:nvCxnSpPr>
          <p:spPr>
            <a:xfrm flipV="1">
              <a:off x="3086021" y="2285997"/>
              <a:ext cx="459168" cy="9592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Connecteur droit avec flèche 97"/>
            <p:cNvCxnSpPr/>
            <p:nvPr/>
          </p:nvCxnSpPr>
          <p:spPr>
            <a:xfrm flipH="1">
              <a:off x="3061698" y="3236551"/>
              <a:ext cx="496416" cy="1424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ZoneTexte 99"/>
            <p:cNvSpPr txBox="1"/>
            <p:nvPr/>
          </p:nvSpPr>
          <p:spPr>
            <a:xfrm>
              <a:off x="2484519" y="2570858"/>
              <a:ext cx="191325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3AAC96"/>
                  </a:solidFill>
                  <a:latin typeface="Roboto Condensed" pitchFamily="2" charset="0"/>
                  <a:ea typeface="Roboto Condensed" pitchFamily="2" charset="0"/>
                </a:rPr>
                <a:t>Retrait thermique</a:t>
              </a:r>
            </a:p>
          </p:txBody>
        </p:sp>
        <p:cxnSp>
          <p:nvCxnSpPr>
            <p:cNvPr id="101" name="Connecteur droit avec flèche 100"/>
            <p:cNvCxnSpPr/>
            <p:nvPr/>
          </p:nvCxnSpPr>
          <p:spPr>
            <a:xfrm>
              <a:off x="5161099" y="2399476"/>
              <a:ext cx="0" cy="4934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3" name="ZoneTexte 102"/>
            <p:cNvSpPr txBox="1"/>
            <p:nvPr/>
          </p:nvSpPr>
          <p:spPr>
            <a:xfrm rot="16200000">
              <a:off x="5044808" y="2428587"/>
              <a:ext cx="914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>
                  <a:solidFill>
                    <a:srgbClr val="DD13C5"/>
                  </a:solidFill>
                  <a:latin typeface="Roboto Condensed" pitchFamily="2" charset="0"/>
                  <a:ea typeface="Roboto Condensed" pitchFamily="2" charset="0"/>
                </a:rPr>
                <a:t>Ret. Ch</a:t>
              </a:r>
            </a:p>
          </p:txBody>
        </p:sp>
        <p:sp>
          <p:nvSpPr>
            <p:cNvPr id="104" name="Ellipse 103"/>
            <p:cNvSpPr/>
            <p:nvPr/>
          </p:nvSpPr>
          <p:spPr>
            <a:xfrm>
              <a:off x="4972699" y="2189037"/>
              <a:ext cx="325383" cy="964318"/>
            </a:xfrm>
            <a:prstGeom prst="ellipse">
              <a:avLst/>
            </a:prstGeom>
            <a:noFill/>
            <a:ln w="19050">
              <a:solidFill>
                <a:srgbClr val="DD13C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Roboto Condensed" pitchFamily="2" charset="0"/>
                <a:ea typeface="Roboto Condensed" pitchFamily="2" charset="0"/>
              </a:endParaRPr>
            </a:p>
          </p:txBody>
        </p:sp>
        <p:cxnSp>
          <p:nvCxnSpPr>
            <p:cNvPr id="106" name="Connecteur droit avec flèche 105"/>
            <p:cNvCxnSpPr/>
            <p:nvPr/>
          </p:nvCxnSpPr>
          <p:spPr>
            <a:xfrm flipH="1">
              <a:off x="2171060" y="2224952"/>
              <a:ext cx="1" cy="36916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0" name="ZoneTexte 109"/>
            <p:cNvSpPr txBox="1"/>
            <p:nvPr/>
          </p:nvSpPr>
          <p:spPr>
            <a:xfrm>
              <a:off x="1081674" y="1576206"/>
              <a:ext cx="1456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00B0F0"/>
                  </a:solidFill>
                  <a:latin typeface="Roboto Condensed" pitchFamily="2" charset="0"/>
                  <a:ea typeface="Roboto Condensed" pitchFamily="2" charset="0"/>
                </a:rPr>
                <a:t>Compactage</a:t>
              </a:r>
            </a:p>
          </p:txBody>
        </p:sp>
        <p:cxnSp>
          <p:nvCxnSpPr>
            <p:cNvPr id="113" name="Connecteur droit 112"/>
            <p:cNvCxnSpPr/>
            <p:nvPr/>
          </p:nvCxnSpPr>
          <p:spPr>
            <a:xfrm flipV="1">
              <a:off x="2629132" y="4232674"/>
              <a:ext cx="2152317" cy="613238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à coins arrondis 120"/>
            <p:cNvSpPr/>
            <p:nvPr/>
          </p:nvSpPr>
          <p:spPr>
            <a:xfrm>
              <a:off x="90673" y="1344072"/>
              <a:ext cx="329431" cy="2322672"/>
            </a:xfrm>
            <a:prstGeom prst="roundRect">
              <a:avLst/>
            </a:prstGeom>
            <a:solidFill>
              <a:srgbClr val="3AAC96">
                <a:alpha val="24000"/>
              </a:srgbClr>
            </a:solidFill>
            <a:ln>
              <a:solidFill>
                <a:srgbClr val="3AAC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122" name="Rectangle à coins arrondis 121"/>
            <p:cNvSpPr/>
            <p:nvPr/>
          </p:nvSpPr>
          <p:spPr>
            <a:xfrm>
              <a:off x="90673" y="3718531"/>
              <a:ext cx="329951" cy="21345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24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Roboto Condensed" pitchFamily="2" charset="0"/>
                <a:ea typeface="Roboto Condensed" pitchFamily="2" charset="0"/>
              </a:endParaRPr>
            </a:p>
          </p:txBody>
        </p:sp>
        <p:cxnSp>
          <p:nvCxnSpPr>
            <p:cNvPr id="123" name="Connecteur droit 122"/>
            <p:cNvCxnSpPr/>
            <p:nvPr/>
          </p:nvCxnSpPr>
          <p:spPr>
            <a:xfrm flipV="1">
              <a:off x="1809868" y="4623875"/>
              <a:ext cx="3234831" cy="385720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avec flèche 124"/>
            <p:cNvCxnSpPr/>
            <p:nvPr/>
          </p:nvCxnSpPr>
          <p:spPr>
            <a:xfrm flipV="1">
              <a:off x="3497041" y="4419652"/>
              <a:ext cx="375284" cy="9861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Connecteur droit avec flèche 125"/>
            <p:cNvCxnSpPr/>
            <p:nvPr/>
          </p:nvCxnSpPr>
          <p:spPr>
            <a:xfrm flipH="1">
              <a:off x="3447419" y="4866521"/>
              <a:ext cx="459942" cy="5216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Connecteur droit avec flèche 126"/>
            <p:cNvCxnSpPr/>
            <p:nvPr/>
          </p:nvCxnSpPr>
          <p:spPr>
            <a:xfrm>
              <a:off x="5210824" y="4144520"/>
              <a:ext cx="0" cy="4934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ZoneTexte 129"/>
            <p:cNvSpPr txBox="1"/>
            <p:nvPr/>
          </p:nvSpPr>
          <p:spPr>
            <a:xfrm rot="16200000">
              <a:off x="5061194" y="4151647"/>
              <a:ext cx="914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>
                  <a:solidFill>
                    <a:srgbClr val="DD13C5"/>
                  </a:solidFill>
                  <a:latin typeface="Roboto Condensed" pitchFamily="2" charset="0"/>
                  <a:ea typeface="Roboto Condensed" pitchFamily="2" charset="0"/>
                </a:rPr>
                <a:t>Ret. Ch</a:t>
              </a:r>
            </a:p>
          </p:txBody>
        </p:sp>
        <p:sp>
          <p:nvSpPr>
            <p:cNvPr id="131" name="Ellipse 130"/>
            <p:cNvSpPr/>
            <p:nvPr/>
          </p:nvSpPr>
          <p:spPr>
            <a:xfrm>
              <a:off x="5016591" y="3958268"/>
              <a:ext cx="324920" cy="865940"/>
            </a:xfrm>
            <a:prstGeom prst="ellipse">
              <a:avLst/>
            </a:prstGeom>
            <a:noFill/>
            <a:ln w="19050">
              <a:solidFill>
                <a:srgbClr val="DD13C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137" name="ZoneTexte 136"/>
            <p:cNvSpPr txBox="1"/>
            <p:nvPr/>
          </p:nvSpPr>
          <p:spPr>
            <a:xfrm>
              <a:off x="2642735" y="3859206"/>
              <a:ext cx="220435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Roboto Condensed" pitchFamily="2" charset="0"/>
                  <a:ea typeface="Roboto Condensed" pitchFamily="2" charset="0"/>
                </a:rPr>
                <a:t>Expansion Thermique</a:t>
              </a:r>
            </a:p>
          </p:txBody>
        </p:sp>
        <p:sp>
          <p:nvSpPr>
            <p:cNvPr id="138" name="ZoneTexte 137"/>
            <p:cNvSpPr txBox="1"/>
            <p:nvPr/>
          </p:nvSpPr>
          <p:spPr>
            <a:xfrm>
              <a:off x="2752409" y="5177576"/>
              <a:ext cx="191325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Roboto Condensed" pitchFamily="2" charset="0"/>
                  <a:ea typeface="Roboto Condensed" pitchFamily="2" charset="0"/>
                </a:rPr>
                <a:t>Retrait thermique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3114981" y="1955854"/>
              <a:ext cx="453544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350" b="1" dirty="0">
                  <a:solidFill>
                    <a:srgbClr val="C00000"/>
                  </a:solidFill>
                  <a:latin typeface="Roboto Condensed" pitchFamily="2" charset="0"/>
                  <a:ea typeface="Roboto Condensed" pitchFamily="2" charset="0"/>
                </a:rPr>
                <a:t>(I)</a:t>
              </a: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089899" y="2772715"/>
              <a:ext cx="515525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350" b="1" dirty="0">
                  <a:solidFill>
                    <a:srgbClr val="C00000"/>
                  </a:solidFill>
                  <a:latin typeface="Roboto Condensed" pitchFamily="2" charset="0"/>
                  <a:ea typeface="Roboto Condensed" pitchFamily="2" charset="0"/>
                </a:rPr>
                <a:t>(II)</a:t>
              </a: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3447805" y="4109799"/>
              <a:ext cx="453544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350" b="1" dirty="0">
                  <a:solidFill>
                    <a:srgbClr val="C00000"/>
                  </a:solidFill>
                  <a:latin typeface="Roboto Condensed" pitchFamily="2" charset="0"/>
                  <a:ea typeface="Roboto Condensed" pitchFamily="2" charset="0"/>
                </a:rPr>
                <a:t>(I)</a:t>
              </a: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452009" y="4888570"/>
              <a:ext cx="515525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350" b="1" dirty="0">
                  <a:solidFill>
                    <a:srgbClr val="C00000"/>
                  </a:solidFill>
                  <a:latin typeface="Roboto Condensed" pitchFamily="2" charset="0"/>
                  <a:ea typeface="Roboto Condensed" pitchFamily="2" charset="0"/>
                </a:rPr>
                <a:t>(II)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ZoneTexte 113"/>
              <p:cNvSpPr txBox="1"/>
              <p:nvPr/>
            </p:nvSpPr>
            <p:spPr>
              <a:xfrm>
                <a:off x="1316436" y="5666114"/>
                <a:ext cx="1779783" cy="27699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fr-FR" i="1" baseline="-25000">
                          <a:latin typeface="Cambria Math" panose="02040503050406030204" pitchFamily="18" charset="0"/>
                        </a:rPr>
                        <m:t>𝑡h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𝐶𝑇𝐸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 · ∆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fr-FR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14" name="ZoneTexte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436" y="5666114"/>
                <a:ext cx="1779783" cy="276999"/>
              </a:xfrm>
              <a:prstGeom prst="rect">
                <a:avLst/>
              </a:prstGeom>
              <a:blipFill>
                <a:blip r:embed="rId7"/>
                <a:stretch>
                  <a:fillRect l="-2113" t="-4167" r="-704" b="-291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Rectangle 127"/>
          <p:cNvSpPr/>
          <p:nvPr/>
        </p:nvSpPr>
        <p:spPr>
          <a:xfrm>
            <a:off x="524241" y="1949294"/>
            <a:ext cx="1222586" cy="1118696"/>
          </a:xfrm>
          <a:prstGeom prst="rect">
            <a:avLst/>
          </a:prstGeom>
          <a:solidFill>
            <a:schemeClr val="tx2">
              <a:lumMod val="25000"/>
              <a:lumOff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536653" y="3673363"/>
            <a:ext cx="1184609" cy="1343747"/>
          </a:xfrm>
          <a:prstGeom prst="rect">
            <a:avLst/>
          </a:prstGeom>
          <a:solidFill>
            <a:schemeClr val="tx2">
              <a:lumMod val="25000"/>
              <a:lumOff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5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 animBg="1"/>
      <p:bldP spid="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DD23C13-3C93-054D-B0AF-2F69A282C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LTEN : Physique des procédés composites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C3BF74C-7F0C-D942-B495-AE08A073E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Caractérisation multi-physiques</a:t>
            </a:r>
          </a:p>
          <a:p>
            <a:endParaRPr lang="fr-FR" dirty="0"/>
          </a:p>
          <a:p>
            <a:r>
              <a:rPr lang="fr-FR" dirty="0"/>
              <a:t>Optimisation thermique des moules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Adhésion TP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4916754-A37A-BE48-A4AE-0753B85C14B8}"/>
              </a:ext>
            </a:extLst>
          </p:cNvPr>
          <p:cNvGrpSpPr/>
          <p:nvPr/>
        </p:nvGrpSpPr>
        <p:grpSpPr>
          <a:xfrm>
            <a:off x="420602" y="4309236"/>
            <a:ext cx="8587729" cy="2158129"/>
            <a:chOff x="420602" y="4309236"/>
            <a:chExt cx="8587729" cy="2158129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AF5490D2-EC48-C144-9FBD-459C6B6F56DA}"/>
                </a:ext>
              </a:extLst>
            </p:cNvPr>
            <p:cNvPicPr/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0602" y="4596389"/>
              <a:ext cx="2963545" cy="149098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DE123156-09BB-874B-A477-B59CD7D30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9454" y="4309236"/>
              <a:ext cx="2548877" cy="2158129"/>
            </a:xfrm>
            <a:prstGeom prst="rect">
              <a:avLst/>
            </a:prstGeom>
          </p:spPr>
        </p:pic>
        <p:pic>
          <p:nvPicPr>
            <p:cNvPr id="21" name="Video_DCB_acc">
              <a:hlinkClick r:id="" action="ppaction://media"/>
              <a:extLst>
                <a:ext uri="{FF2B5EF4-FFF2-40B4-BE49-F238E27FC236}">
                  <a16:creationId xmlns:a16="http://schemas.microsoft.com/office/drawing/2014/main" id="{B97760AF-D45B-A949-BAC4-AFD8E30156EE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3552500" y="4596389"/>
              <a:ext cx="2710325" cy="1524558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5729F113-F1E3-CA41-B88B-336910F38E7B}"/>
              </a:ext>
            </a:extLst>
          </p:cNvPr>
          <p:cNvGrpSpPr/>
          <p:nvPr/>
        </p:nvGrpSpPr>
        <p:grpSpPr>
          <a:xfrm>
            <a:off x="1734598" y="2246466"/>
            <a:ext cx="6063225" cy="1750904"/>
            <a:chOff x="1734598" y="2309526"/>
            <a:chExt cx="6063225" cy="17509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3C09A70-5B99-B142-B227-E438E8D9B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46790" y="2309526"/>
              <a:ext cx="3951033" cy="1431534"/>
            </a:xfrm>
            <a:prstGeom prst="rect">
              <a:avLst/>
            </a:prstGeom>
          </p:spPr>
        </p:pic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2A78D021-F422-A14F-ACF5-A838D6B1B728}"/>
                </a:ext>
              </a:extLst>
            </p:cNvPr>
            <p:cNvSpPr/>
            <p:nvPr/>
          </p:nvSpPr>
          <p:spPr>
            <a:xfrm>
              <a:off x="1734598" y="2342514"/>
              <a:ext cx="1365559" cy="1365559"/>
            </a:xfrm>
            <a:prstGeom prst="roundRect">
              <a:avLst>
                <a:gd name="adj" fmla="val 10000"/>
              </a:avLst>
            </a:prstGeom>
            <a:blipFill rotWithShape="0">
              <a:blip r:embed="rId8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32BBF80-2DE2-6849-A4D1-AB974311A93F}"/>
                </a:ext>
              </a:extLst>
            </p:cNvPr>
            <p:cNvSpPr txBox="1"/>
            <p:nvPr/>
          </p:nvSpPr>
          <p:spPr>
            <a:xfrm>
              <a:off x="1734598" y="3752653"/>
              <a:ext cx="14696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400" dirty="0" err="1">
                  <a:latin typeface="Roboto Condensed" pitchFamily="2" charset="0"/>
                  <a:ea typeface="Roboto Condensed" pitchFamily="2" charset="0"/>
                </a:rPr>
                <a:t>Conformal</a:t>
              </a:r>
              <a:r>
                <a:rPr lang="fr-FR" sz="1400" dirty="0">
                  <a:latin typeface="Roboto Condensed" pitchFamily="2" charset="0"/>
                  <a:ea typeface="Roboto Condensed" pitchFamily="2" charset="0"/>
                </a:rPr>
                <a:t> </a:t>
              </a:r>
              <a:r>
                <a:rPr lang="fr-FR" sz="1400" dirty="0" err="1">
                  <a:latin typeface="Roboto Condensed" pitchFamily="2" charset="0"/>
                  <a:ea typeface="Roboto Condensed" pitchFamily="2" charset="0"/>
                </a:rPr>
                <a:t>cooling</a:t>
              </a:r>
              <a:endParaRPr lang="fr-FR" sz="1400" dirty="0"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579AB5E-9E6F-FC4D-AA29-A53ACA9F5EC1}"/>
                </a:ext>
              </a:extLst>
            </p:cNvPr>
            <p:cNvSpPr txBox="1"/>
            <p:nvPr/>
          </p:nvSpPr>
          <p:spPr>
            <a:xfrm>
              <a:off x="4840411" y="3752653"/>
              <a:ext cx="20018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Roboto Condensed" pitchFamily="2" charset="0"/>
                  <a:ea typeface="Roboto Condensed" pitchFamily="2" charset="0"/>
                </a:rPr>
                <a:t>Shape </a:t>
              </a:r>
              <a:r>
                <a:rPr lang="fr-FR" sz="1400" dirty="0" err="1">
                  <a:latin typeface="Roboto Condensed" pitchFamily="2" charset="0"/>
                  <a:ea typeface="Roboto Condensed" pitchFamily="2" charset="0"/>
                </a:rPr>
                <a:t>optimization</a:t>
              </a:r>
              <a:endParaRPr lang="fr-FR" sz="1400" dirty="0">
                <a:latin typeface="Roboto Condensed" pitchFamily="2" charset="0"/>
                <a:ea typeface="Roboto Condense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1220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A5B4C17-E1FE-F349-8751-533D385F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Estimation des coefficients de retrait chimique (CCS)</a:t>
            </a:r>
          </a:p>
        </p:txBody>
      </p:sp>
      <p:grpSp>
        <p:nvGrpSpPr>
          <p:cNvPr id="64" name="Groupe 63"/>
          <p:cNvGrpSpPr/>
          <p:nvPr/>
        </p:nvGrpSpPr>
        <p:grpSpPr>
          <a:xfrm>
            <a:off x="5616178" y="1570411"/>
            <a:ext cx="3462986" cy="1295159"/>
            <a:chOff x="6156857" y="3004947"/>
            <a:chExt cx="5821130" cy="2060071"/>
          </a:xfrm>
        </p:grpSpPr>
        <p:sp>
          <p:nvSpPr>
            <p:cNvPr id="65" name="Rectangle à coins arrondis 64"/>
            <p:cNvSpPr/>
            <p:nvPr/>
          </p:nvSpPr>
          <p:spPr>
            <a:xfrm>
              <a:off x="6394292" y="3004947"/>
              <a:ext cx="5290965" cy="46789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latin typeface="Roboto Condensed" pitchFamily="2" charset="0"/>
                  <a:ea typeface="Roboto Condensed" pitchFamily="2" charset="0"/>
                </a:rPr>
                <a:t>Valeurs mesurées des CCS</a:t>
              </a:r>
            </a:p>
          </p:txBody>
        </p:sp>
        <p:sp>
          <p:nvSpPr>
            <p:cNvPr id="68" name="Rectangle à coins arrondis 67"/>
            <p:cNvSpPr/>
            <p:nvPr/>
          </p:nvSpPr>
          <p:spPr>
            <a:xfrm>
              <a:off x="6156857" y="3417022"/>
              <a:ext cx="5821130" cy="164799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6244734" y="4027465"/>
              <a:ext cx="1412500" cy="489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  <a:latin typeface="Roboto Condensed" pitchFamily="2" charset="0"/>
                  <a:ea typeface="Roboto Condensed" pitchFamily="2" charset="0"/>
                </a:rPr>
                <a:t>Avant gel</a:t>
              </a: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6244734" y="4524122"/>
              <a:ext cx="1409803" cy="489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  <a:latin typeface="Roboto Condensed" pitchFamily="2" charset="0"/>
                  <a:ea typeface="Roboto Condensed" pitchFamily="2" charset="0"/>
                </a:rPr>
                <a:t>Après gel</a:t>
              </a:r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7566877" y="3472837"/>
              <a:ext cx="2705897" cy="489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Roboto Condensed" pitchFamily="2" charset="0"/>
                  <a:ea typeface="Roboto Condensed" pitchFamily="2" charset="0"/>
                </a:rPr>
                <a:t>A travers l’épaisseur</a:t>
              </a:r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10068608" y="3483194"/>
              <a:ext cx="1754711" cy="489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Roboto Condensed" pitchFamily="2" charset="0"/>
                  <a:ea typeface="Roboto Condensed" pitchFamily="2" charset="0"/>
                </a:rPr>
                <a:t>Dans le plan</a:t>
              </a:r>
            </a:p>
          </p:txBody>
        </p:sp>
        <p:cxnSp>
          <p:nvCxnSpPr>
            <p:cNvPr id="73" name="Connecteur droit 72"/>
            <p:cNvCxnSpPr/>
            <p:nvPr/>
          </p:nvCxnSpPr>
          <p:spPr>
            <a:xfrm flipH="1">
              <a:off x="6338997" y="3972112"/>
              <a:ext cx="534626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ZoneTexte 73"/>
            <p:cNvSpPr txBox="1"/>
            <p:nvPr/>
          </p:nvSpPr>
          <p:spPr>
            <a:xfrm>
              <a:off x="6650683" y="3485755"/>
              <a:ext cx="512510" cy="489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Roboto Condensed" pitchFamily="2" charset="0"/>
                  <a:ea typeface="Roboto Condensed" pitchFamily="2" charset="0"/>
                </a:rPr>
                <a:t>%</a:t>
              </a:r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7938532" y="4031867"/>
              <a:ext cx="1636148" cy="489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Roboto Condensed" pitchFamily="2" charset="0"/>
                  <a:ea typeface="Roboto Condensed" pitchFamily="2" charset="0"/>
                </a:rPr>
                <a:t>-3.83 ± 0.3</a:t>
              </a:r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7938532" y="4490294"/>
              <a:ext cx="1636148" cy="489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Roboto Condensed" pitchFamily="2" charset="0"/>
                  <a:ea typeface="Roboto Condensed" pitchFamily="2" charset="0"/>
                </a:rPr>
                <a:t>-2.07 ± 0.1</a:t>
              </a:r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9928753" y="4032227"/>
              <a:ext cx="1792435" cy="489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Roboto Condensed" pitchFamily="2" charset="0"/>
                  <a:ea typeface="Roboto Condensed" pitchFamily="2" charset="0"/>
                </a:rPr>
                <a:t>-0.27 ± 0.04</a:t>
              </a:r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10058597" y="4471388"/>
              <a:ext cx="1636148" cy="489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Roboto Condensed" pitchFamily="2" charset="0"/>
                  <a:ea typeface="Roboto Condensed" pitchFamily="2" charset="0"/>
                </a:rPr>
                <a:t>-1.4 ± 0.09</a:t>
              </a: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3" y="1592009"/>
            <a:ext cx="3868817" cy="3025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9" name="ZoneTexte 78"/>
              <p:cNvSpPr txBox="1"/>
              <p:nvPr/>
            </p:nvSpPr>
            <p:spPr>
              <a:xfrm>
                <a:off x="1227295" y="4766069"/>
                <a:ext cx="1797993" cy="27699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fr-FR" i="1" baseline="-25000">
                          <a:latin typeface="Cambria Math" panose="02040503050406030204" pitchFamily="18" charset="0"/>
                        </a:rPr>
                        <m:t>𝑐h</m:t>
                      </m:r>
                      <m:r>
                        <a:rPr lang="fr-FR" i="1" baseline="300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𝐶𝐶𝑆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 · ∆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9" name="ZoneTexte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295" y="4766069"/>
                <a:ext cx="1797993" cy="276999"/>
              </a:xfrm>
              <a:prstGeom prst="rect">
                <a:avLst/>
              </a:prstGeom>
              <a:blipFill>
                <a:blip r:embed="rId4"/>
                <a:stretch>
                  <a:fillRect l="-2098" t="-20833" b="-291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 flipH="1">
            <a:off x="97164" y="5254592"/>
            <a:ext cx="4527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Wingdings" panose="05000000000000000000" pitchFamily="2" charset="2"/>
              <a:buChar char="ü"/>
            </a:pPr>
            <a:r>
              <a:rPr lang="fr-FR" b="1" dirty="0">
                <a:latin typeface="Roboto Condensed" pitchFamily="2" charset="0"/>
                <a:ea typeface="Roboto Condensed" pitchFamily="2" charset="0"/>
                <a:cs typeface="Times New Roman" panose="02020603050405020304" pitchFamily="18" charset="0"/>
              </a:rPr>
              <a:t>Comportement orthotrope, dépendant de </a:t>
            </a:r>
            <a:r>
              <a:rPr lang="el-GR" b="1" dirty="0">
                <a:latin typeface="Roboto Condensed" pitchFamily="2" charset="0"/>
                <a:ea typeface="Roboto Condensed" pitchFamily="2" charset="0"/>
                <a:cs typeface="Times New Roman" panose="02020603050405020304" pitchFamily="18" charset="0"/>
              </a:rPr>
              <a:t>α</a:t>
            </a:r>
            <a:r>
              <a:rPr lang="fr-FR" b="1" baseline="-25000" dirty="0">
                <a:latin typeface="Roboto Condensed" pitchFamily="2" charset="0"/>
                <a:ea typeface="Roboto Condensed" pitchFamily="2" charset="0"/>
                <a:cs typeface="Times New Roman" panose="02020603050405020304" pitchFamily="18" charset="0"/>
              </a:rPr>
              <a:t>gel</a:t>
            </a:r>
          </a:p>
          <a:p>
            <a:pPr marL="214308" indent="-214308">
              <a:buFont typeface="Wingdings" panose="05000000000000000000" pitchFamily="2" charset="2"/>
              <a:buChar char="ü"/>
            </a:pPr>
            <a:endParaRPr lang="fr-FR" b="1" dirty="0">
              <a:latin typeface="Roboto Condensed" pitchFamily="2" charset="0"/>
              <a:ea typeface="Roboto Condensed" pitchFamily="2" charset="0"/>
              <a:cs typeface="Times New Roman" panose="02020603050405020304" pitchFamily="18" charset="0"/>
            </a:endParaRPr>
          </a:p>
          <a:p>
            <a:pPr marL="214308" indent="-214308">
              <a:buFont typeface="Wingdings" panose="05000000000000000000" pitchFamily="2" charset="2"/>
              <a:buChar char="ü"/>
            </a:pPr>
            <a:r>
              <a:rPr lang="fr-FR" b="1" dirty="0">
                <a:latin typeface="Roboto Condensed" pitchFamily="2" charset="0"/>
                <a:ea typeface="Roboto Condensed" pitchFamily="2" charset="0"/>
                <a:cs typeface="Times New Roman" panose="02020603050405020304" pitchFamily="18" charset="0"/>
              </a:rPr>
              <a:t>Transmission des déformations fortement impactée par la transition rhéologique</a:t>
            </a:r>
          </a:p>
        </p:txBody>
      </p:sp>
      <p:grpSp>
        <p:nvGrpSpPr>
          <p:cNvPr id="148" name="Groupe 147"/>
          <p:cNvGrpSpPr/>
          <p:nvPr/>
        </p:nvGrpSpPr>
        <p:grpSpPr>
          <a:xfrm>
            <a:off x="3905912" y="2052151"/>
            <a:ext cx="1589057" cy="643634"/>
            <a:chOff x="8733238" y="3080310"/>
            <a:chExt cx="1846160" cy="748828"/>
          </a:xfrm>
        </p:grpSpPr>
        <p:grpSp>
          <p:nvGrpSpPr>
            <p:cNvPr id="149" name="Groupe 148"/>
            <p:cNvGrpSpPr/>
            <p:nvPr/>
          </p:nvGrpSpPr>
          <p:grpSpPr>
            <a:xfrm>
              <a:off x="8733238" y="3080310"/>
              <a:ext cx="1833633" cy="748828"/>
              <a:chOff x="38729" y="4324104"/>
              <a:chExt cx="1833633" cy="748828"/>
            </a:xfrm>
          </p:grpSpPr>
          <p:grpSp>
            <p:nvGrpSpPr>
              <p:cNvPr id="151" name="Groupe 150"/>
              <p:cNvGrpSpPr/>
              <p:nvPr/>
            </p:nvGrpSpPr>
            <p:grpSpPr>
              <a:xfrm>
                <a:off x="386067" y="4530064"/>
                <a:ext cx="363493" cy="290841"/>
                <a:chOff x="535510" y="5206667"/>
                <a:chExt cx="363493" cy="290841"/>
              </a:xfrm>
            </p:grpSpPr>
            <p:cxnSp>
              <p:nvCxnSpPr>
                <p:cNvPr id="155" name="Connecteur droit avec flèche 154"/>
                <p:cNvCxnSpPr/>
                <p:nvPr/>
              </p:nvCxnSpPr>
              <p:spPr>
                <a:xfrm>
                  <a:off x="648055" y="5400774"/>
                  <a:ext cx="250948" cy="0"/>
                </a:xfrm>
                <a:prstGeom prst="straightConnector1">
                  <a:avLst/>
                </a:prstGeom>
                <a:ln w="19050">
                  <a:solidFill>
                    <a:srgbClr val="3AAC96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Connecteur droit avec flèche 155"/>
                <p:cNvCxnSpPr/>
                <p:nvPr/>
              </p:nvCxnSpPr>
              <p:spPr>
                <a:xfrm flipH="1">
                  <a:off x="535510" y="5400774"/>
                  <a:ext cx="118677" cy="96734"/>
                </a:xfrm>
                <a:prstGeom prst="straightConnector1">
                  <a:avLst/>
                </a:prstGeom>
                <a:ln w="19050">
                  <a:solidFill>
                    <a:srgbClr val="3AAC96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Connecteur droit avec flèche 156"/>
                <p:cNvCxnSpPr/>
                <p:nvPr/>
              </p:nvCxnSpPr>
              <p:spPr>
                <a:xfrm flipV="1">
                  <a:off x="654186" y="5206667"/>
                  <a:ext cx="0" cy="188477"/>
                </a:xfrm>
                <a:prstGeom prst="straightConnector1">
                  <a:avLst/>
                </a:prstGeom>
                <a:ln w="19050">
                  <a:solidFill>
                    <a:srgbClr val="3AAC96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2" name="ZoneTexte 151"/>
              <p:cNvSpPr txBox="1"/>
              <p:nvPr/>
            </p:nvSpPr>
            <p:spPr>
              <a:xfrm>
                <a:off x="674290" y="4570955"/>
                <a:ext cx="1196009" cy="295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latin typeface="Roboto Condensed" pitchFamily="2" charset="0"/>
                    <a:ea typeface="Roboto Condensed" pitchFamily="2" charset="0"/>
                  </a:rPr>
                  <a:t>(2) </a:t>
                </a:r>
                <a:r>
                  <a:rPr lang="fr-FR" sz="1050" dirty="0">
                    <a:latin typeface="Roboto Condensed" pitchFamily="2" charset="0"/>
                    <a:ea typeface="Roboto Condensed" pitchFamily="2" charset="0"/>
                  </a:rPr>
                  <a:t>Dans le plan</a:t>
                </a:r>
              </a:p>
            </p:txBody>
          </p:sp>
          <p:sp>
            <p:nvSpPr>
              <p:cNvPr id="153" name="ZoneTexte 152"/>
              <p:cNvSpPr txBox="1"/>
              <p:nvPr/>
            </p:nvSpPr>
            <p:spPr>
              <a:xfrm>
                <a:off x="38729" y="4777517"/>
                <a:ext cx="1505161" cy="295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>
                    <a:latin typeface="Roboto Condensed" pitchFamily="2" charset="0"/>
                    <a:ea typeface="Roboto Condensed" pitchFamily="2" charset="0"/>
                  </a:rPr>
                  <a:t>(1) Sens longitudinal</a:t>
                </a:r>
              </a:p>
            </p:txBody>
          </p:sp>
          <p:sp>
            <p:nvSpPr>
              <p:cNvPr id="154" name="ZoneTexte 153"/>
              <p:cNvSpPr txBox="1"/>
              <p:nvPr/>
            </p:nvSpPr>
            <p:spPr>
              <a:xfrm>
                <a:off x="160479" y="4324104"/>
                <a:ext cx="1711883" cy="295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latin typeface="Roboto Condensed" pitchFamily="2" charset="0"/>
                    <a:ea typeface="Roboto Condensed" pitchFamily="2" charset="0"/>
                  </a:rPr>
                  <a:t>(3) </a:t>
                </a:r>
                <a:r>
                  <a:rPr lang="fr-FR" sz="1050" dirty="0">
                    <a:latin typeface="Roboto Condensed" pitchFamily="2" charset="0"/>
                    <a:ea typeface="Roboto Condensed" pitchFamily="2" charset="0"/>
                  </a:rPr>
                  <a:t>À travers l’épaisseur</a:t>
                </a:r>
              </a:p>
            </p:txBody>
          </p:sp>
        </p:grpSp>
        <p:sp>
          <p:nvSpPr>
            <p:cNvPr id="150" name="Rectangle à coins arrondis 149"/>
            <p:cNvSpPr/>
            <p:nvPr/>
          </p:nvSpPr>
          <p:spPr>
            <a:xfrm>
              <a:off x="8748763" y="3112987"/>
              <a:ext cx="1830635" cy="672941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rgbClr val="3AAC9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Roboto Condensed" pitchFamily="2" charset="0"/>
                <a:ea typeface="Roboto Condensed" pitchFamily="2" charset="0"/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4705635" y="3435264"/>
            <a:ext cx="4453127" cy="2765630"/>
            <a:chOff x="6274192" y="2722656"/>
            <a:chExt cx="5937509" cy="3687506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192" y="3099365"/>
              <a:ext cx="4184787" cy="3310797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6289909" y="2722656"/>
              <a:ext cx="5439956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57175" indent="-257175">
                <a:buFont typeface="Wingdings" panose="05000000000000000000" pitchFamily="2" charset="2"/>
                <a:buChar char="ü"/>
              </a:pPr>
              <a:r>
                <a:rPr lang="fr-FR" sz="1600" b="1" u="sng" dirty="0">
                  <a:latin typeface="Roboto Condensed" pitchFamily="2" charset="0"/>
                  <a:ea typeface="Roboto Condensed" pitchFamily="2" charset="0"/>
                  <a:cs typeface="Times New Roman" panose="02020603050405020304" pitchFamily="18" charset="0"/>
                </a:rPr>
                <a:t>Pas d’influence de la température de cuisson </a:t>
              </a:r>
            </a:p>
          </p:txBody>
        </p:sp>
        <p:cxnSp>
          <p:nvCxnSpPr>
            <p:cNvPr id="8" name="Connecteur droit avec flèche 7"/>
            <p:cNvCxnSpPr>
              <a:cxnSpLocks/>
            </p:cNvCxnSpPr>
            <p:nvPr/>
          </p:nvCxnSpPr>
          <p:spPr>
            <a:xfrm flipH="1">
              <a:off x="9444870" y="4413586"/>
              <a:ext cx="790372" cy="125225"/>
            </a:xfrm>
            <a:prstGeom prst="straightConnector1">
              <a:avLst/>
            </a:prstGeom>
            <a:ln w="19050">
              <a:solidFill>
                <a:srgbClr val="0B9D3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>
              <a:cxnSpLocks/>
            </p:cNvCxnSpPr>
            <p:nvPr/>
          </p:nvCxnSpPr>
          <p:spPr>
            <a:xfrm flipH="1" flipV="1">
              <a:off x="9787310" y="5134042"/>
              <a:ext cx="563313" cy="28721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10179188" y="4198142"/>
              <a:ext cx="19731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00" dirty="0">
                  <a:solidFill>
                    <a:srgbClr val="0B9D38"/>
                  </a:solidFill>
                  <a:latin typeface="Roboto Condensed" pitchFamily="2" charset="0"/>
                  <a:ea typeface="Roboto Condensed" pitchFamily="2" charset="0"/>
                  <a:cs typeface="Times New Roman" panose="02020603050405020304" pitchFamily="18" charset="0"/>
                </a:rPr>
                <a:t>Cuisson à 160°C</a:t>
              </a: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10238512" y="5317918"/>
              <a:ext cx="19731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00" dirty="0">
                  <a:solidFill>
                    <a:srgbClr val="FF0000"/>
                  </a:solidFill>
                  <a:latin typeface="Roboto Condensed" pitchFamily="2" charset="0"/>
                  <a:ea typeface="Roboto Condensed" pitchFamily="2" charset="0"/>
                  <a:cs typeface="Times New Roman" panose="02020603050405020304" pitchFamily="18" charset="0"/>
                </a:rPr>
                <a:t>Cuisson à 180°C</a:t>
              </a:r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201B2EF7-C64F-874C-9ED5-E4B331FDD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PVT-HADDOC</a:t>
            </a:r>
          </a:p>
        </p:txBody>
      </p:sp>
    </p:spTree>
    <p:extLst>
      <p:ext uri="{BB962C8B-B14F-4D97-AF65-F5344CB8AC3E}">
        <p14:creationId xmlns:p14="http://schemas.microsoft.com/office/powerpoint/2010/main" val="330801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A5B4C17-E1FE-F349-8751-533D385F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Tentative d’explication</a:t>
            </a:r>
          </a:p>
          <a:p>
            <a:pPr lvl="1"/>
            <a:r>
              <a:rPr lang="fr-FR" dirty="0"/>
              <a:t>Modèle multicouches périodiques</a:t>
            </a:r>
          </a:p>
          <a:p>
            <a:pPr lvl="1"/>
            <a:r>
              <a:rPr lang="fr-FR" dirty="0"/>
              <a:t>Kirchhoff-Love</a:t>
            </a:r>
          </a:p>
          <a:p>
            <a:pPr lvl="1"/>
            <a:r>
              <a:rPr lang="fr-FR" dirty="0"/>
              <a:t>Thermo-</a:t>
            </a:r>
            <a:r>
              <a:rPr lang="fr-FR" dirty="0" err="1"/>
              <a:t>chemo</a:t>
            </a:r>
            <a:r>
              <a:rPr lang="fr-FR" dirty="0"/>
              <a:t>-élastique orthotrope</a:t>
            </a:r>
          </a:p>
          <a:p>
            <a:pPr lvl="1"/>
            <a:r>
              <a:rPr lang="fr-FR" dirty="0"/>
              <a:t>Calcul incrémental sur le cycle</a:t>
            </a:r>
            <a:br>
              <a:rPr lang="fr-FR" dirty="0"/>
            </a:br>
            <a:r>
              <a:rPr lang="fr-FR" dirty="0"/>
              <a:t>thermique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1B2EF7-C64F-874C-9ED5-E4B331FDD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PVT-HADDOC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9655990-5AE9-BF4B-A82F-B803ECA7C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474" y="954473"/>
            <a:ext cx="4263665" cy="193379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E0EA329-9E1B-D24D-9DAD-5BDD23A05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620" y="3154595"/>
            <a:ext cx="4316247" cy="9069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9A6EE55-00F2-8F44-9174-24006A3D7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6" y="2971145"/>
            <a:ext cx="4767755" cy="158925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CDCE61F-F1D2-B24D-80D7-BE2914F2F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66" y="4721030"/>
            <a:ext cx="4767755" cy="158925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8BC1716-DF88-8F47-A22D-B439B44E528F}"/>
              </a:ext>
            </a:extLst>
          </p:cNvPr>
          <p:cNvSpPr txBox="1"/>
          <p:nvPr/>
        </p:nvSpPr>
        <p:spPr>
          <a:xfrm>
            <a:off x="4988690" y="4468106"/>
            <a:ext cx="39821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accent5"/>
                </a:solidFill>
                <a:latin typeface="Roboto Condensed" pitchFamily="2" charset="0"/>
                <a:ea typeface="Roboto Condensed" pitchFamily="2" charset="0"/>
              </a:rPr>
              <a:t>La transition rhéologique impacte les plis</a:t>
            </a:r>
          </a:p>
          <a:p>
            <a:pPr marL="285750" indent="-285750" algn="l">
              <a:buClr>
                <a:srgbClr val="64C2C9"/>
              </a:buClr>
              <a:buFont typeface="Wingdings" pitchFamily="2" charset="2"/>
              <a:buChar char="§"/>
            </a:pPr>
            <a:r>
              <a:rPr lang="fr-FR" dirty="0">
                <a:latin typeface="Roboto Condensed" pitchFamily="2" charset="0"/>
                <a:ea typeface="Roboto Condensed" pitchFamily="2" charset="0"/>
              </a:rPr>
              <a:t>Avant gel : orthotrope</a:t>
            </a:r>
          </a:p>
          <a:p>
            <a:pPr marL="285750" indent="-285750" algn="l">
              <a:buClr>
                <a:srgbClr val="64C2C9"/>
              </a:buClr>
              <a:buFont typeface="Wingdings" pitchFamily="2" charset="2"/>
              <a:buChar char="§"/>
            </a:pPr>
            <a:r>
              <a:rPr lang="fr-FR" dirty="0">
                <a:latin typeface="Roboto Condensed" pitchFamily="2" charset="0"/>
                <a:ea typeface="Roboto Condensed" pitchFamily="2" charset="0"/>
              </a:rPr>
              <a:t>Après gel : isotrope transverse</a:t>
            </a:r>
          </a:p>
          <a:p>
            <a:pPr marL="285750" indent="-285750" algn="l">
              <a:buClr>
                <a:srgbClr val="64C2C9"/>
              </a:buClr>
              <a:buFont typeface="Wingdings" pitchFamily="2" charset="2"/>
              <a:buChar char="§"/>
            </a:pPr>
            <a:r>
              <a:rPr lang="fr-FR" dirty="0">
                <a:latin typeface="Roboto Condensed" pitchFamily="2" charset="0"/>
                <a:ea typeface="Roboto Condensed" pitchFamily="2" charset="0"/>
              </a:rPr>
              <a:t>Différence expansion vs contraction</a:t>
            </a:r>
          </a:p>
          <a:p>
            <a:pPr marL="285750" indent="-285750" algn="l">
              <a:buClr>
                <a:srgbClr val="64C2C9"/>
              </a:buClr>
              <a:buFont typeface="Wingdings" pitchFamily="2" charset="2"/>
              <a:buChar char="§"/>
            </a:pPr>
            <a:r>
              <a:rPr lang="fr-FR" dirty="0">
                <a:latin typeface="Roboto Condensed" pitchFamily="2" charset="0"/>
                <a:ea typeface="Roboto Condensed" pitchFamily="2" charset="0"/>
              </a:rPr>
              <a:t>Rôle de la distribution des fibres dans l’épaisseur vs dans le plan </a:t>
            </a:r>
          </a:p>
        </p:txBody>
      </p:sp>
    </p:spTree>
    <p:extLst>
      <p:ext uri="{BB962C8B-B14F-4D97-AF65-F5344CB8AC3E}">
        <p14:creationId xmlns:p14="http://schemas.microsoft.com/office/powerpoint/2010/main" val="33887666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F0FE3D-DFFA-7049-9081-49B7DC3E4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000" y="2702377"/>
            <a:ext cx="6949350" cy="1354616"/>
          </a:xfrm>
        </p:spPr>
        <p:txBody>
          <a:bodyPr anchor="t"/>
          <a:lstStyle/>
          <a:p>
            <a:r>
              <a:rPr lang="fr-FR" dirty="0"/>
              <a:t>5 – </a:t>
            </a:r>
            <a:r>
              <a:rPr lang="fr-FR" dirty="0" err="1"/>
              <a:t>Rhéocinétique</a:t>
            </a:r>
            <a:br>
              <a:rPr lang="fr-FR" dirty="0"/>
            </a:b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Evolution du comportement mécanique en cours de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3416407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64F3FB9-E11B-F442-B6C4-207971687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Rhéocinétique</a:t>
            </a:r>
            <a:endParaRPr lang="fr-FR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26F101E-A971-254E-AD83-2253D1381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Résine thermodurcissable seule</a:t>
            </a:r>
          </a:p>
          <a:p>
            <a:pPr lvl="1"/>
            <a:r>
              <a:rPr lang="fr-FR" dirty="0"/>
              <a:t>Détermination conventionnelle du point de gel</a:t>
            </a:r>
          </a:p>
          <a:p>
            <a:pPr lvl="1"/>
            <a:r>
              <a:rPr lang="fr-FR" dirty="0"/>
              <a:t>Essais en </a:t>
            </a:r>
            <a:r>
              <a:rPr lang="fr-FR" dirty="0" err="1"/>
              <a:t>rhéométrie</a:t>
            </a:r>
            <a:r>
              <a:rPr lang="fr-FR" dirty="0"/>
              <a:t> plan-plan oscillatoire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55F2482-603A-8E40-801F-AC524E5E0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545" y="723418"/>
            <a:ext cx="1610427" cy="224358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4E7B4CC-D97D-8542-B2B2-EBAD6D3B5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5" y="2145551"/>
            <a:ext cx="3037850" cy="242633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DC32615-489F-864F-9AAF-C75AF1C584D7}"/>
              </a:ext>
            </a:extLst>
          </p:cNvPr>
          <p:cNvSpPr txBox="1"/>
          <p:nvPr/>
        </p:nvSpPr>
        <p:spPr>
          <a:xfrm>
            <a:off x="17810" y="5575990"/>
            <a:ext cx="58404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[1] P. I. </a:t>
            </a:r>
            <a:r>
              <a:rPr lang="fr-F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Karkanas</a:t>
            </a:r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 and I. K. Partridge, J. </a:t>
            </a:r>
            <a:r>
              <a:rPr lang="fr-F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Applied</a:t>
            </a:r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 </a:t>
            </a:r>
            <a:r>
              <a:rPr lang="fr-F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Polymer</a:t>
            </a:r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 Science, vol. 77, no. 10, pp. 2178-2188, 2000.</a:t>
            </a:r>
          </a:p>
          <a:p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[2] C.-y. M. </a:t>
            </a:r>
            <a:r>
              <a:rPr lang="fr-F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Tung</a:t>
            </a:r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 and P. J. Dynes, J. </a:t>
            </a:r>
            <a:r>
              <a:rPr lang="fr-F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Applied</a:t>
            </a:r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 </a:t>
            </a:r>
            <a:r>
              <a:rPr lang="fr-F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Polymer</a:t>
            </a:r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 Science, vol. 27, no. I, pp. 569-574, 1982.</a:t>
            </a:r>
          </a:p>
          <a:p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[3] M. </a:t>
            </a:r>
            <a:r>
              <a:rPr lang="fr-F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Libor</a:t>
            </a:r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, </a:t>
            </a:r>
            <a:r>
              <a:rPr lang="fr-F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Polymer</a:t>
            </a:r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 Bulletin, vol. 116, pp. 109-116, 1991.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526F239-D86B-5142-B194-78FE917C6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363" y="2521595"/>
            <a:ext cx="3155445" cy="2684967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B8C9F71-DDEF-D94C-BAE5-424BCA8C63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3686" y="3524037"/>
            <a:ext cx="3246908" cy="2859332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77819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64F3FB9-E11B-F442-B6C4-207971687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Rhéocinétique</a:t>
            </a:r>
            <a:endParaRPr lang="fr-FR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26F101E-A971-254E-AD83-2253D1381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Résine thermodurcissable SMC</a:t>
            </a:r>
          </a:p>
          <a:p>
            <a:pPr lvl="1"/>
            <a:r>
              <a:rPr lang="fr-FR" dirty="0"/>
              <a:t>Essais en </a:t>
            </a:r>
            <a:r>
              <a:rPr lang="fr-FR" dirty="0" err="1"/>
              <a:t>rhéométrie</a:t>
            </a:r>
            <a:r>
              <a:rPr lang="fr-FR" dirty="0"/>
              <a:t> annulaire oscillatoire</a:t>
            </a:r>
          </a:p>
          <a:p>
            <a:pPr lvl="1"/>
            <a:r>
              <a:rPr lang="fr-FR" dirty="0"/>
              <a:t>Chemin d’amplitude de contraintes prédéfini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3ADF3FA-F37B-6544-90BF-077FA9D73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557" y="923100"/>
            <a:ext cx="1746587" cy="212593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33B0A35-BFEB-4347-B6CD-A7A5D18CA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198" y="2868186"/>
            <a:ext cx="5444359" cy="3143821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D74F5930-A199-CE40-809A-152AEC091417}"/>
              </a:ext>
            </a:extLst>
          </p:cNvPr>
          <p:cNvCxnSpPr>
            <a:cxnSpLocks/>
          </p:cNvCxnSpPr>
          <p:nvPr/>
        </p:nvCxnSpPr>
        <p:spPr>
          <a:xfrm>
            <a:off x="3121572" y="2091559"/>
            <a:ext cx="1114097" cy="2049517"/>
          </a:xfrm>
          <a:prstGeom prst="straightConnector1">
            <a:avLst/>
          </a:prstGeom>
          <a:ln w="158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67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64F3FB9-E11B-F442-B6C4-207971687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Rhéocinétique</a:t>
            </a:r>
            <a:endParaRPr lang="fr-FR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26F101E-A971-254E-AD83-2253D1381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Résine thermodurcissable seule</a:t>
            </a:r>
          </a:p>
          <a:p>
            <a:pPr lvl="1"/>
            <a:r>
              <a:rPr lang="fr-FR" dirty="0"/>
              <a:t>Essais en </a:t>
            </a:r>
            <a:r>
              <a:rPr lang="fr-FR" dirty="0" err="1"/>
              <a:t>rhéométrie</a:t>
            </a:r>
            <a:r>
              <a:rPr lang="fr-FR" dirty="0"/>
              <a:t> annulaire oscillatoire</a:t>
            </a:r>
          </a:p>
          <a:p>
            <a:pPr lvl="1"/>
            <a:r>
              <a:rPr lang="fr-FR" dirty="0"/>
              <a:t>Chemin d’amplitude de contraintes prédéfini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3ADF3FA-F37B-6544-90BF-077FA9D73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557" y="583323"/>
            <a:ext cx="1746587" cy="21259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ECCEB2F-02B1-9541-B5B5-318D059D8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41094"/>
            <a:ext cx="9144000" cy="3387352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AF50A5F0-9743-1347-ACE8-E52B77D3E8F0}"/>
              </a:ext>
            </a:extLst>
          </p:cNvPr>
          <p:cNvSpPr/>
          <p:nvPr/>
        </p:nvSpPr>
        <p:spPr>
          <a:xfrm>
            <a:off x="7798677" y="4445875"/>
            <a:ext cx="256153" cy="252685"/>
          </a:xfrm>
          <a:prstGeom prst="ellipse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8372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64F3FB9-E11B-F442-B6C4-207971687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Rhéocinétique</a:t>
            </a:r>
            <a:endParaRPr lang="fr-FR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26F101E-A971-254E-AD83-2253D1381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Résine thermodurcissable seule</a:t>
            </a:r>
          </a:p>
          <a:p>
            <a:pPr lvl="1"/>
            <a:r>
              <a:rPr lang="fr-FR" dirty="0"/>
              <a:t>Etude cycle par cycle</a:t>
            </a:r>
          </a:p>
          <a:p>
            <a:pPr lvl="1"/>
            <a:r>
              <a:rPr lang="fr-FR" dirty="0"/>
              <a:t>Mise en évidence d’une contrainte</a:t>
            </a:r>
            <a:br>
              <a:rPr lang="fr-FR" dirty="0"/>
            </a:br>
            <a:r>
              <a:rPr lang="fr-FR" dirty="0"/>
              <a:t>seuil - effet viscoplastique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EA82925-BAAC-BA44-8E22-4F8EA12A4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643" y="1051034"/>
            <a:ext cx="4406356" cy="534541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E221CB3-BE2F-8F45-A559-878CDE3C4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44" y="2328982"/>
            <a:ext cx="3756083" cy="13197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73EB4DA-61A0-BA4F-A00E-D85B555CE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76" y="3858655"/>
            <a:ext cx="3731010" cy="260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16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34" y="1910693"/>
            <a:ext cx="2459082" cy="317160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39484" y="5129373"/>
            <a:ext cx="179568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50" dirty="0">
                <a:latin typeface="Roboto Condensed" pitchFamily="2" charset="0"/>
                <a:cs typeface="Times New Roman" panose="02020603050405020304" pitchFamily="18" charset="0"/>
              </a:rPr>
              <a:t>Échantillon placé dans </a:t>
            </a:r>
          </a:p>
          <a:p>
            <a:pPr algn="ctr"/>
            <a:r>
              <a:rPr lang="fr-FR" sz="1350" dirty="0">
                <a:latin typeface="Roboto Condensed" pitchFamily="2" charset="0"/>
                <a:cs typeface="Times New Roman" panose="02020603050405020304" pitchFamily="18" charset="0"/>
              </a:rPr>
              <a:t>le PvT-HADDOC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4148004" y="1473272"/>
            <a:ext cx="4562135" cy="4183620"/>
            <a:chOff x="5530672" y="821362"/>
            <a:chExt cx="6082846" cy="557815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672" y="821362"/>
              <a:ext cx="6082846" cy="3840082"/>
            </a:xfrm>
            <a:prstGeom prst="rect">
              <a:avLst/>
            </a:prstGeom>
          </p:spPr>
        </p:pic>
        <p:sp>
          <p:nvSpPr>
            <p:cNvPr id="74" name="ZoneTexte 73"/>
            <p:cNvSpPr txBox="1"/>
            <p:nvPr/>
          </p:nvSpPr>
          <p:spPr>
            <a:xfrm>
              <a:off x="6031112" y="4737528"/>
              <a:ext cx="5582406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08" indent="-214308">
                <a:buClr>
                  <a:schemeClr val="tx1"/>
                </a:buClr>
                <a:buFont typeface="Wingdings" panose="05000000000000000000" pitchFamily="2" charset="2"/>
                <a:buChar char="ü"/>
              </a:pPr>
              <a:r>
                <a:rPr lang="fr-FR" sz="1500" dirty="0">
                  <a:latin typeface="Roboto Condensed" pitchFamily="2" charset="0"/>
                  <a:cs typeface="Times New Roman" panose="02020603050405020304" pitchFamily="18" charset="0"/>
                </a:rPr>
                <a:t>Maintien de l’état de compression hydrostatique </a:t>
              </a:r>
              <a:r>
                <a:rPr lang="fr-FR" sz="1500" u="sng" dirty="0">
                  <a:latin typeface="Roboto Condensed" pitchFamily="2" charset="0"/>
                  <a:cs typeface="Times New Roman" panose="02020603050405020304" pitchFamily="18" charset="0"/>
                </a:rPr>
                <a:t>durant tout le test</a:t>
              </a:r>
              <a:br>
                <a:rPr lang="fr-FR" sz="1500" dirty="0">
                  <a:latin typeface="Roboto Condensed" pitchFamily="2" charset="0"/>
                  <a:cs typeface="Times New Roman" panose="02020603050405020304" pitchFamily="18" charset="0"/>
                </a:rPr>
              </a:br>
              <a:r>
                <a:rPr lang="fr-FR" sz="1500" dirty="0">
                  <a:solidFill>
                    <a:srgbClr val="DD13C5"/>
                  </a:solidFill>
                  <a:latin typeface="Roboto Condensed" pitchFamily="2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fr-FR" sz="1500" dirty="0">
                  <a:latin typeface="Roboto Condensed" pitchFamily="2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fr-FR" sz="1500" dirty="0">
                  <a:solidFill>
                    <a:srgbClr val="DD13C5"/>
                  </a:solidFill>
                  <a:latin typeface="Roboto Condensed" pitchFamily="2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Tests en compression</a:t>
              </a:r>
              <a:br>
                <a:rPr lang="fr-FR" sz="1500" dirty="0">
                  <a:solidFill>
                    <a:srgbClr val="DD13C5"/>
                  </a:solidFill>
                  <a:latin typeface="Roboto Condensed" pitchFamily="2" charset="0"/>
                  <a:cs typeface="Times New Roman" panose="02020603050405020304" pitchFamily="18" charset="0"/>
                  <a:sym typeface="Wingdings" panose="05000000000000000000" pitchFamily="2" charset="2"/>
                </a:rPr>
              </a:br>
              <a:r>
                <a:rPr lang="fr-FR" sz="1500" dirty="0">
                  <a:solidFill>
                    <a:srgbClr val="DD13C5"/>
                  </a:solidFill>
                  <a:latin typeface="Roboto Condensed" pitchFamily="2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Tests à contrainte imposée </a:t>
              </a:r>
            </a:p>
            <a:p>
              <a:pPr marL="214308" indent="-214308">
                <a:buClr>
                  <a:schemeClr val="tx1"/>
                </a:buClr>
                <a:buFont typeface="Wingdings" panose="05000000000000000000" pitchFamily="2" charset="2"/>
                <a:buChar char="ü"/>
              </a:pPr>
              <a:r>
                <a:rPr lang="fr-FR" sz="1500" dirty="0">
                  <a:latin typeface="Roboto Condensed" pitchFamily="2" charset="0"/>
                  <a:cs typeface="Times New Roman" panose="02020603050405020304" pitchFamily="18" charset="0"/>
                </a:rPr>
                <a:t>Caractérisation mécanique durant l’isotherme</a:t>
              </a:r>
            </a:p>
          </p:txBody>
        </p:sp>
      </p:grpSp>
      <p:grpSp>
        <p:nvGrpSpPr>
          <p:cNvPr id="77" name="Google Shape;6259;p86"/>
          <p:cNvGrpSpPr/>
          <p:nvPr/>
        </p:nvGrpSpPr>
        <p:grpSpPr>
          <a:xfrm>
            <a:off x="6025702" y="3362900"/>
            <a:ext cx="457370" cy="444885"/>
            <a:chOff x="899850" y="4992125"/>
            <a:chExt cx="481825" cy="481825"/>
          </a:xfrm>
        </p:grpSpPr>
        <p:sp>
          <p:nvSpPr>
            <p:cNvPr id="78" name="Google Shape;6260;p86"/>
            <p:cNvSpPr/>
            <p:nvPr/>
          </p:nvSpPr>
          <p:spPr>
            <a:xfrm>
              <a:off x="1126600" y="536010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0"/>
                    <a:pt x="0" y="564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6" y="1130"/>
                    <a:pt x="1129" y="877"/>
                    <a:pt x="1129" y="564"/>
                  </a:cubicBezTo>
                  <a:cubicBezTo>
                    <a:pt x="1129" y="250"/>
                    <a:pt x="876" y="1"/>
                    <a:pt x="56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 dirty="0">
                <a:solidFill>
                  <a:srgbClr val="435D74"/>
                </a:solidFill>
                <a:latin typeface="Roboto Condensed" pitchFamily="2" charset="0"/>
              </a:endParaRPr>
            </a:p>
          </p:txBody>
        </p:sp>
        <p:sp>
          <p:nvSpPr>
            <p:cNvPr id="79" name="Google Shape;6261;p86"/>
            <p:cNvSpPr/>
            <p:nvPr/>
          </p:nvSpPr>
          <p:spPr>
            <a:xfrm>
              <a:off x="1056050" y="5079900"/>
              <a:ext cx="169400" cy="194950"/>
            </a:xfrm>
            <a:custGeom>
              <a:avLst/>
              <a:gdLst/>
              <a:ahLst/>
              <a:cxnLst/>
              <a:rect l="l" t="t" r="r" b="b"/>
              <a:pathLst>
                <a:path w="6776" h="7798" extrusionOk="0">
                  <a:moveTo>
                    <a:pt x="3417" y="1"/>
                  </a:moveTo>
                  <a:cubicBezTo>
                    <a:pt x="1713" y="1"/>
                    <a:pt x="0" y="1115"/>
                    <a:pt x="0" y="3304"/>
                  </a:cubicBezTo>
                  <a:cubicBezTo>
                    <a:pt x="0" y="3614"/>
                    <a:pt x="250" y="3867"/>
                    <a:pt x="564" y="3867"/>
                  </a:cubicBezTo>
                  <a:cubicBezTo>
                    <a:pt x="877" y="3867"/>
                    <a:pt x="1130" y="3614"/>
                    <a:pt x="1130" y="3304"/>
                  </a:cubicBezTo>
                  <a:cubicBezTo>
                    <a:pt x="1130" y="2069"/>
                    <a:pt x="2111" y="1061"/>
                    <a:pt x="3388" y="1061"/>
                  </a:cubicBezTo>
                  <a:cubicBezTo>
                    <a:pt x="4665" y="1061"/>
                    <a:pt x="5647" y="2066"/>
                    <a:pt x="5647" y="3304"/>
                  </a:cubicBezTo>
                  <a:cubicBezTo>
                    <a:pt x="5647" y="4147"/>
                    <a:pt x="5174" y="4921"/>
                    <a:pt x="4424" y="5310"/>
                  </a:cubicBezTo>
                  <a:cubicBezTo>
                    <a:pt x="3617" y="5728"/>
                    <a:pt x="3108" y="6336"/>
                    <a:pt x="2912" y="7116"/>
                  </a:cubicBezTo>
                  <a:cubicBezTo>
                    <a:pt x="2870" y="7285"/>
                    <a:pt x="2906" y="7466"/>
                    <a:pt x="3015" y="7601"/>
                  </a:cubicBezTo>
                  <a:cubicBezTo>
                    <a:pt x="3118" y="7736"/>
                    <a:pt x="3277" y="7798"/>
                    <a:pt x="3439" y="7798"/>
                  </a:cubicBezTo>
                  <a:cubicBezTo>
                    <a:pt x="3686" y="7798"/>
                    <a:pt x="3938" y="7652"/>
                    <a:pt x="4005" y="7399"/>
                  </a:cubicBezTo>
                  <a:cubicBezTo>
                    <a:pt x="4129" y="6936"/>
                    <a:pt x="4445" y="6568"/>
                    <a:pt x="4945" y="6312"/>
                  </a:cubicBezTo>
                  <a:cubicBezTo>
                    <a:pt x="6071" y="5728"/>
                    <a:pt x="6776" y="4569"/>
                    <a:pt x="6776" y="3304"/>
                  </a:cubicBezTo>
                  <a:cubicBezTo>
                    <a:pt x="6776" y="1090"/>
                    <a:pt x="5101" y="1"/>
                    <a:pt x="341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 dirty="0">
                <a:solidFill>
                  <a:srgbClr val="435D74"/>
                </a:solidFill>
                <a:latin typeface="Roboto Condensed" pitchFamily="2" charset="0"/>
              </a:endParaRPr>
            </a:p>
          </p:txBody>
        </p:sp>
        <p:sp>
          <p:nvSpPr>
            <p:cNvPr id="80" name="Google Shape;6262;p86"/>
            <p:cNvSpPr/>
            <p:nvPr/>
          </p:nvSpPr>
          <p:spPr>
            <a:xfrm>
              <a:off x="89985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36" y="2334"/>
                  </a:moveTo>
                  <a:cubicBezTo>
                    <a:pt x="12223" y="2334"/>
                    <a:pt x="14153" y="4367"/>
                    <a:pt x="14153" y="6815"/>
                  </a:cubicBezTo>
                  <a:cubicBezTo>
                    <a:pt x="14153" y="8501"/>
                    <a:pt x="13214" y="10049"/>
                    <a:pt x="11714" y="10826"/>
                  </a:cubicBezTo>
                  <a:cubicBezTo>
                    <a:pt x="11401" y="10986"/>
                    <a:pt x="11362" y="11142"/>
                    <a:pt x="11344" y="11202"/>
                  </a:cubicBezTo>
                  <a:cubicBezTo>
                    <a:pt x="11141" y="11958"/>
                    <a:pt x="10458" y="12455"/>
                    <a:pt x="9710" y="12455"/>
                  </a:cubicBezTo>
                  <a:cubicBezTo>
                    <a:pt x="9569" y="12455"/>
                    <a:pt x="9426" y="12438"/>
                    <a:pt x="9284" y="12401"/>
                  </a:cubicBezTo>
                  <a:cubicBezTo>
                    <a:pt x="8383" y="12169"/>
                    <a:pt x="7841" y="11254"/>
                    <a:pt x="8064" y="10353"/>
                  </a:cubicBezTo>
                  <a:cubicBezTo>
                    <a:pt x="8338" y="9260"/>
                    <a:pt x="9061" y="8384"/>
                    <a:pt x="10154" y="7818"/>
                  </a:cubicBezTo>
                  <a:cubicBezTo>
                    <a:pt x="10832" y="7465"/>
                    <a:pt x="10973" y="6556"/>
                    <a:pt x="10434" y="6017"/>
                  </a:cubicBezTo>
                  <a:cubicBezTo>
                    <a:pt x="10219" y="5801"/>
                    <a:pt x="9934" y="5700"/>
                    <a:pt x="9650" y="5700"/>
                  </a:cubicBezTo>
                  <a:cubicBezTo>
                    <a:pt x="9078" y="5700"/>
                    <a:pt x="8507" y="6109"/>
                    <a:pt x="8507" y="6815"/>
                  </a:cubicBezTo>
                  <a:cubicBezTo>
                    <a:pt x="8507" y="7749"/>
                    <a:pt x="7748" y="8507"/>
                    <a:pt x="6812" y="8507"/>
                  </a:cubicBezTo>
                  <a:cubicBezTo>
                    <a:pt x="5875" y="8507"/>
                    <a:pt x="5119" y="7749"/>
                    <a:pt x="5119" y="6815"/>
                  </a:cubicBezTo>
                  <a:cubicBezTo>
                    <a:pt x="5119" y="4388"/>
                    <a:pt x="7028" y="2334"/>
                    <a:pt x="9636" y="2334"/>
                  </a:cubicBezTo>
                  <a:close/>
                  <a:moveTo>
                    <a:pt x="9636" y="13588"/>
                  </a:moveTo>
                  <a:cubicBezTo>
                    <a:pt x="9854" y="13588"/>
                    <a:pt x="10074" y="13630"/>
                    <a:pt x="10284" y="13717"/>
                  </a:cubicBezTo>
                  <a:cubicBezTo>
                    <a:pt x="10916" y="13979"/>
                    <a:pt x="11328" y="14596"/>
                    <a:pt x="11328" y="15283"/>
                  </a:cubicBezTo>
                  <a:cubicBezTo>
                    <a:pt x="11328" y="16219"/>
                    <a:pt x="10570" y="16975"/>
                    <a:pt x="9636" y="16978"/>
                  </a:cubicBezTo>
                  <a:cubicBezTo>
                    <a:pt x="8950" y="16978"/>
                    <a:pt x="8332" y="16562"/>
                    <a:pt x="8070" y="15930"/>
                  </a:cubicBezTo>
                  <a:cubicBezTo>
                    <a:pt x="7808" y="15298"/>
                    <a:pt x="7953" y="14569"/>
                    <a:pt x="8438" y="14084"/>
                  </a:cubicBezTo>
                  <a:cubicBezTo>
                    <a:pt x="8762" y="13760"/>
                    <a:pt x="9195" y="13588"/>
                    <a:pt x="9636" y="13588"/>
                  </a:cubicBezTo>
                  <a:close/>
                  <a:moveTo>
                    <a:pt x="9636" y="1"/>
                  </a:moveTo>
                  <a:cubicBezTo>
                    <a:pt x="4330" y="1"/>
                    <a:pt x="0" y="4331"/>
                    <a:pt x="0" y="9637"/>
                  </a:cubicBezTo>
                  <a:cubicBezTo>
                    <a:pt x="0" y="14945"/>
                    <a:pt x="4330" y="19273"/>
                    <a:pt x="9636" y="19273"/>
                  </a:cubicBezTo>
                  <a:cubicBezTo>
                    <a:pt x="14939" y="19273"/>
                    <a:pt x="19272" y="14945"/>
                    <a:pt x="19272" y="9637"/>
                  </a:cubicBezTo>
                  <a:cubicBezTo>
                    <a:pt x="19272" y="4331"/>
                    <a:pt x="14942" y="1"/>
                    <a:pt x="963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 dirty="0">
                <a:solidFill>
                  <a:srgbClr val="435D74"/>
                </a:solidFill>
                <a:latin typeface="Roboto Condensed" pitchFamily="2" charset="0"/>
              </a:endParaRPr>
            </a:p>
          </p:txBody>
        </p:sp>
      </p:grpSp>
      <p:sp>
        <p:nvSpPr>
          <p:cNvPr id="60" name="ZoneTexte 59"/>
          <p:cNvSpPr txBox="1"/>
          <p:nvPr/>
        </p:nvSpPr>
        <p:spPr>
          <a:xfrm>
            <a:off x="1657350" y="3486758"/>
            <a:ext cx="1429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  <a:latin typeface="Roboto Condensed" pitchFamily="2" charset="0"/>
              </a:rPr>
              <a:t>2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1375950" y="2909308"/>
            <a:ext cx="1429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  <a:latin typeface="Roboto Condensed" pitchFamily="2" charset="0"/>
              </a:rPr>
              <a:t>3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1123885" y="3310041"/>
            <a:ext cx="1429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  <a:latin typeface="Roboto Condensed" pitchFamily="2" charset="0"/>
              </a:rPr>
              <a:t>1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64F3FB9-E11B-F442-B6C4-207971687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Rhéocinétique</a:t>
            </a:r>
            <a:endParaRPr lang="fr-FR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26F101E-A971-254E-AD83-2253D1381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Etude d’un composite UD : PVT-HADDOC</a:t>
            </a:r>
          </a:p>
        </p:txBody>
      </p:sp>
    </p:spTree>
    <p:extLst>
      <p:ext uri="{BB962C8B-B14F-4D97-AF65-F5344CB8AC3E}">
        <p14:creationId xmlns:p14="http://schemas.microsoft.com/office/powerpoint/2010/main" val="330174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0" y="1963454"/>
            <a:ext cx="2329895" cy="17178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3" name="ZoneTexte 92"/>
          <p:cNvSpPr txBox="1"/>
          <p:nvPr/>
        </p:nvSpPr>
        <p:spPr>
          <a:xfrm>
            <a:off x="30490" y="1659249"/>
            <a:ext cx="995785" cy="300082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350" dirty="0">
                <a:solidFill>
                  <a:srgbClr val="FF0000"/>
                </a:solidFill>
                <a:latin typeface="Roboto Condensed" pitchFamily="2" charset="0"/>
                <a:cs typeface="Times New Roman" panose="02020603050405020304" pitchFamily="18" charset="0"/>
              </a:rPr>
              <a:t>Triangulaire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2296440" y="1679045"/>
                <a:ext cx="1731943" cy="973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accent3"/>
                  </a:buClr>
                </a:pPr>
                <a:endParaRPr lang="fr-FR" sz="1350" dirty="0">
                  <a:solidFill>
                    <a:srgbClr val="FF0000"/>
                  </a:solidFill>
                  <a:latin typeface="Roboto Condensed" pitchFamily="2" charset="0"/>
                  <a:cs typeface="Times New Roman" panose="02020603050405020304" pitchFamily="18" charset="0"/>
                </a:endParaRPr>
              </a:p>
              <a:p>
                <a:pPr algn="ctr">
                  <a:buClr>
                    <a:schemeClr val="accent3"/>
                  </a:buClr>
                </a:pPr>
                <a:r>
                  <a:rPr lang="fr-FR" sz="1350" dirty="0">
                    <a:latin typeface="Roboto Condensed" pitchFamily="2" charset="0"/>
                    <a:cs typeface="Times New Roman" panose="02020603050405020304" pitchFamily="18" charset="0"/>
                  </a:rPr>
                  <a:t>+ Test II </a:t>
                </a:r>
                <a:r>
                  <a:rPr lang="fr-FR" sz="1500" dirty="0">
                    <a:latin typeface="Roboto Condensed" pitchFamily="2" charset="0"/>
                    <a:cs typeface="Times New Roman" panose="02020603050405020304" pitchFamily="18" charset="0"/>
                  </a:rPr>
                  <a:t>avec des</a:t>
                </a:r>
                <a:br>
                  <a:rPr lang="fr-FR" sz="1500" dirty="0">
                    <a:latin typeface="Roboto Condensed" pitchFamily="2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5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fr-FR" sz="15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5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𝝈</m:t>
                              </m:r>
                            </m:e>
                          </m:acc>
                        </m:e>
                        <m:sub>
                          <m:r>
                            <a:rPr lang="fr-FR" sz="15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sub>
                        <m:sup>
                          <m:r>
                            <a:rPr lang="fr-FR" sz="15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𝑰𝑰</m:t>
                          </m:r>
                        </m:sup>
                      </m:sSubSup>
                      <m:r>
                        <a:rPr lang="fr-FR" sz="15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fr-FR" sz="15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fr-FR" sz="15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fr-FR" sz="15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fr-FR" sz="15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5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𝝈</m:t>
                              </m:r>
                            </m:e>
                          </m:acc>
                        </m:e>
                        <m:sub>
                          <m:r>
                            <a:rPr lang="fr-FR" sz="15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sub>
                        <m:sup>
                          <m:r>
                            <a:rPr lang="fr-FR" sz="15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𝑰</m:t>
                          </m:r>
                        </m:sup>
                      </m:sSubSup>
                    </m:oMath>
                  </m:oMathPara>
                </a14:m>
                <a:br>
                  <a:rPr lang="fr-FR" sz="1500" dirty="0">
                    <a:latin typeface="Roboto Condensed" pitchFamily="2" charset="0"/>
                    <a:cs typeface="Times New Roman" panose="02020603050405020304" pitchFamily="18" charset="0"/>
                  </a:rPr>
                </a:br>
                <a:r>
                  <a:rPr lang="fr-FR" sz="1350" dirty="0">
                    <a:latin typeface="Roboto Condensed" pitchFamily="2" charset="0"/>
                    <a:cs typeface="Times New Roman" panose="02020603050405020304" pitchFamily="18" charset="0"/>
                  </a:rPr>
                  <a:t>Durée du cycle = 3 s</a:t>
                </a:r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440" y="1679045"/>
                <a:ext cx="1731943" cy="973664"/>
              </a:xfrm>
              <a:prstGeom prst="rect">
                <a:avLst/>
              </a:prstGeom>
              <a:blipFill>
                <a:blip r:embed="rId4"/>
                <a:stretch>
                  <a:fillRect b="-38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e 42"/>
          <p:cNvGrpSpPr/>
          <p:nvPr/>
        </p:nvGrpSpPr>
        <p:grpSpPr>
          <a:xfrm>
            <a:off x="2472439" y="1565141"/>
            <a:ext cx="6744296" cy="4191357"/>
            <a:chOff x="3296584" y="746948"/>
            <a:chExt cx="8992395" cy="55884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ZoneTexte 80"/>
                <p:cNvSpPr txBox="1"/>
                <p:nvPr/>
              </p:nvSpPr>
              <p:spPr>
                <a:xfrm flipH="1">
                  <a:off x="5769611" y="746948"/>
                  <a:ext cx="651936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500" dirty="0">
                      <a:solidFill>
                        <a:srgbClr val="0066CC"/>
                      </a:solidFill>
                      <a:latin typeface="Roboto Condensed" pitchFamily="2" charset="0"/>
                      <a:cs typeface="Times New Roman" panose="02020603050405020304" pitchFamily="18" charset="0"/>
                    </a:rPr>
                    <a:t>Évolution de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5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15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fr-FR" sz="1500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sub>
                      </m:sSub>
                      <m:r>
                        <a:rPr lang="fr-FR" sz="15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fr-FR" sz="1500" dirty="0">
                      <a:solidFill>
                        <a:srgbClr val="0066CC"/>
                      </a:solidFill>
                      <a:latin typeface="Roboto Condensed" pitchFamily="2" charset="0"/>
                      <a:cs typeface="Times New Roman" panose="02020603050405020304" pitchFamily="18" charset="0"/>
                    </a:rPr>
                    <a:t>durant l’isotherme</a:t>
                  </a:r>
                </a:p>
              </p:txBody>
            </p:sp>
          </mc:Choice>
          <mc:Fallback xmlns="">
            <p:sp>
              <p:nvSpPr>
                <p:cNvPr id="81" name="ZoneTexte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769611" y="746948"/>
                  <a:ext cx="6519368" cy="430887"/>
                </a:xfrm>
                <a:prstGeom prst="rect">
                  <a:avLst/>
                </a:prstGeom>
                <a:blipFill>
                  <a:blip r:embed="rId5"/>
                  <a:stretch>
                    <a:fillRect t="-3846" b="-1923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6572" y="1439101"/>
              <a:ext cx="6552130" cy="4549312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6584" y="4294676"/>
              <a:ext cx="2602731" cy="20407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Google Shape;2239;p80"/>
                <p:cNvSpPr/>
                <p:nvPr/>
              </p:nvSpPr>
              <p:spPr>
                <a:xfrm>
                  <a:off x="5411186" y="1303258"/>
                  <a:ext cx="1896758" cy="425207"/>
                </a:xfrm>
                <a:prstGeom prst="rect">
                  <a:avLst/>
                </a:prstGeom>
                <a:solidFill>
                  <a:srgbClr val="9BE5FF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35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135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fr-FR" sz="1350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sub>
                      </m:sSub>
                      <m:r>
                        <a:rPr lang="fr-FR" sz="135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fr-FR" sz="135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fr-FR" sz="135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35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fr-FR" sz="135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35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fr-FR" sz="1350" dirty="0">
                      <a:latin typeface="Roboto Condensed" pitchFamily="2" charset="0"/>
                    </a:rPr>
                    <a:t>MPa</a:t>
                  </a:r>
                  <a:endParaRPr sz="1350" dirty="0">
                    <a:latin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85" name="Google Shape;2239;p8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1186" y="1303258"/>
                  <a:ext cx="1896758" cy="425207"/>
                </a:xfrm>
                <a:prstGeom prst="rect">
                  <a:avLst/>
                </a:prstGeom>
                <a:blipFill>
                  <a:blip r:embed="rId8"/>
                  <a:stretch>
                    <a:fillRect b="-769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 16"/>
            <p:cNvSpPr/>
            <p:nvPr/>
          </p:nvSpPr>
          <p:spPr>
            <a:xfrm>
              <a:off x="8112710" y="1844840"/>
              <a:ext cx="371407" cy="36801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Roboto Condensed" pitchFamily="2" charset="0"/>
              </a:endParaRPr>
            </a:p>
          </p:txBody>
        </p:sp>
        <p:cxnSp>
          <p:nvCxnSpPr>
            <p:cNvPr id="23" name="Connecteur droit 22"/>
            <p:cNvCxnSpPr/>
            <p:nvPr/>
          </p:nvCxnSpPr>
          <p:spPr>
            <a:xfrm flipH="1">
              <a:off x="3348787" y="1844840"/>
              <a:ext cx="4743920" cy="2449836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>
              <a:off x="9152860" y="1548628"/>
              <a:ext cx="0" cy="3852000"/>
            </a:xfrm>
            <a:prstGeom prst="line">
              <a:avLst/>
            </a:prstGeom>
            <a:ln w="12700">
              <a:solidFill>
                <a:srgbClr val="DD13C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Google Shape;2239;p80"/>
                <p:cNvSpPr/>
                <p:nvPr/>
              </p:nvSpPr>
              <p:spPr>
                <a:xfrm>
                  <a:off x="9536181" y="5859904"/>
                  <a:ext cx="2165637" cy="467647"/>
                </a:xfrm>
                <a:prstGeom prst="rect">
                  <a:avLst/>
                </a:prstGeom>
                <a:solidFill>
                  <a:srgbClr val="9BE5FF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35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135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fr-FR" sz="1350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sub>
                      </m:sSub>
                      <m:r>
                        <a:rPr lang="fr-FR" sz="135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fr-FR" sz="135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𝟑𝟓𝟎</m:t>
                      </m:r>
                      <m:r>
                        <a:rPr lang="fr-FR" sz="135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35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fr-FR" sz="135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35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fr-FR" sz="1350" dirty="0">
                      <a:latin typeface="Roboto Condensed" pitchFamily="2" charset="0"/>
                    </a:rPr>
                    <a:t>MPa</a:t>
                  </a:r>
                  <a:endParaRPr sz="1350" dirty="0">
                    <a:latin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86" name="Google Shape;2239;p8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6181" y="5859904"/>
                  <a:ext cx="2165637" cy="467647"/>
                </a:xfrm>
                <a:prstGeom prst="rect">
                  <a:avLst/>
                </a:prstGeom>
                <a:blipFill>
                  <a:blip r:embed="rId9"/>
                  <a:stretch>
                    <a:fillRect b="-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ZoneTexte 28"/>
            <p:cNvSpPr txBox="1"/>
            <p:nvPr/>
          </p:nvSpPr>
          <p:spPr>
            <a:xfrm>
              <a:off x="9112851" y="1514019"/>
              <a:ext cx="10800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350" dirty="0">
                  <a:solidFill>
                    <a:srgbClr val="DD13C5"/>
                  </a:solidFill>
                  <a:latin typeface="Roboto Condensed" pitchFamily="2" charset="0"/>
                </a:rPr>
                <a:t>α</a:t>
              </a:r>
              <a:r>
                <a:rPr lang="fr-FR" sz="1350" baseline="-25000" dirty="0">
                  <a:solidFill>
                    <a:srgbClr val="DD13C5"/>
                  </a:solidFill>
                  <a:latin typeface="Roboto Condensed" pitchFamily="2" charset="0"/>
                </a:rPr>
                <a:t>gel</a:t>
              </a:r>
              <a:endParaRPr lang="fr-FR" sz="1350" dirty="0">
                <a:solidFill>
                  <a:srgbClr val="DD13C5"/>
                </a:solidFill>
                <a:latin typeface="Roboto Condensed" pitchFamily="2" charset="0"/>
              </a:endParaRPr>
            </a:p>
          </p:txBody>
        </p:sp>
        <p:cxnSp>
          <p:nvCxnSpPr>
            <p:cNvPr id="89" name="Connecteur droit 88"/>
            <p:cNvCxnSpPr/>
            <p:nvPr/>
          </p:nvCxnSpPr>
          <p:spPr>
            <a:xfrm flipH="1">
              <a:off x="5893196" y="2219213"/>
              <a:ext cx="2590921" cy="4116211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Ellipse 35"/>
          <p:cNvSpPr/>
          <p:nvPr/>
        </p:nvSpPr>
        <p:spPr>
          <a:xfrm>
            <a:off x="535231" y="2188911"/>
            <a:ext cx="492710" cy="322384"/>
          </a:xfrm>
          <a:prstGeom prst="ellipse">
            <a:avLst/>
          </a:prstGeom>
          <a:noFill/>
          <a:ln w="1905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Roboto Condensed" pitchFamily="2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2497595" y="1674513"/>
            <a:ext cx="5613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solidFill>
                  <a:srgbClr val="FF0000"/>
                </a:solidFill>
                <a:latin typeface="Roboto Condensed" pitchFamily="2" charset="0"/>
                <a:cs typeface="Times New Roman" panose="02020603050405020304" pitchFamily="18" charset="0"/>
              </a:rPr>
              <a:t>Test I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2380737" y="2780979"/>
            <a:ext cx="1785965" cy="591130"/>
            <a:chOff x="3250563" y="2180544"/>
            <a:chExt cx="1934024" cy="730362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3295876" y="2180544"/>
              <a:ext cx="1824832" cy="71614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solidFill>
                  <a:schemeClr val="tx1"/>
                </a:solidFill>
                <a:latin typeface="Roboto Condensed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ZoneTexte 70"/>
                <p:cNvSpPr txBox="1"/>
                <p:nvPr/>
              </p:nvSpPr>
              <p:spPr>
                <a:xfrm flipH="1">
                  <a:off x="3250563" y="2226422"/>
                  <a:ext cx="1934024" cy="6844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57175" indent="-257175" algn="ctr">
                    <a:buFont typeface="Wingdings" panose="05000000000000000000" pitchFamily="2" charset="2"/>
                    <a:buChar char="ü"/>
                  </a:pPr>
                  <a:r>
                    <a:rPr lang="fr-FR" sz="1500" dirty="0">
                      <a:latin typeface="Roboto Condensed" pitchFamily="2" charset="0"/>
                      <a:cs typeface="Times New Roman" panose="02020603050405020304" pitchFamily="18" charset="0"/>
                    </a:rPr>
                    <a:t>Mêmes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5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15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fr-FR" sz="1500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sub>
                      </m:sSub>
                    </m:oMath>
                  </a14:m>
                  <a:r>
                    <a:rPr lang="fr-FR" sz="1500" dirty="0">
                      <a:latin typeface="Roboto Condensed" pitchFamily="2" charset="0"/>
                      <a:cs typeface="Times New Roman" panose="02020603050405020304" pitchFamily="18" charset="0"/>
                    </a:rPr>
                    <a:t> pour les 3 tests</a:t>
                  </a:r>
                </a:p>
              </p:txBody>
            </p:sp>
          </mc:Choice>
          <mc:Fallback xmlns="">
            <p:sp>
              <p:nvSpPr>
                <p:cNvPr id="71" name="ZoneTexte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3250563" y="2226422"/>
                  <a:ext cx="1934024" cy="684484"/>
                </a:xfrm>
                <a:prstGeom prst="rect">
                  <a:avLst/>
                </a:prstGeom>
                <a:blipFill>
                  <a:blip r:embed="rId10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" name="Connecteur droit avec flèche 7"/>
          <p:cNvCxnSpPr>
            <a:stCxn id="86" idx="0"/>
          </p:cNvCxnSpPr>
          <p:nvPr/>
        </p:nvCxnSpPr>
        <p:spPr>
          <a:xfrm flipH="1" flipV="1">
            <a:off x="7934706" y="4729238"/>
            <a:ext cx="29544" cy="67062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2264777" y="1837479"/>
            <a:ext cx="263541" cy="214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4" name="Groupe 33"/>
          <p:cNvGrpSpPr/>
          <p:nvPr/>
        </p:nvGrpSpPr>
        <p:grpSpPr>
          <a:xfrm>
            <a:off x="16795" y="3533907"/>
            <a:ext cx="2341652" cy="2248580"/>
            <a:chOff x="22394" y="3372690"/>
            <a:chExt cx="3122202" cy="2998106"/>
          </a:xfrm>
        </p:grpSpPr>
        <p:grpSp>
          <p:nvGrpSpPr>
            <p:cNvPr id="22" name="Groupe 21"/>
            <p:cNvGrpSpPr/>
            <p:nvPr/>
          </p:nvGrpSpPr>
          <p:grpSpPr>
            <a:xfrm>
              <a:off x="22394" y="3372690"/>
              <a:ext cx="3122202" cy="2998106"/>
              <a:chOff x="22394" y="3372690"/>
              <a:chExt cx="3122202" cy="299810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654" y="4164828"/>
                <a:ext cx="3103942" cy="220596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94" name="ZoneTexte 93"/>
              <p:cNvSpPr txBox="1"/>
              <p:nvPr/>
            </p:nvSpPr>
            <p:spPr>
              <a:xfrm>
                <a:off x="22394" y="3759417"/>
                <a:ext cx="851088" cy="400109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350" dirty="0">
                    <a:solidFill>
                      <a:srgbClr val="0B9D38"/>
                    </a:solidFill>
                    <a:latin typeface="Roboto Condensed" pitchFamily="2" charset="0"/>
                    <a:cs typeface="Times New Roman" panose="02020603050405020304" pitchFamily="18" charset="0"/>
                  </a:rPr>
                  <a:t>Fluage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ZoneTexte 87"/>
                  <p:cNvSpPr txBox="1"/>
                  <p:nvPr/>
                </p:nvSpPr>
                <p:spPr>
                  <a:xfrm>
                    <a:off x="939120" y="3372690"/>
                    <a:ext cx="1872084" cy="713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buClr>
                        <a:schemeClr val="accent3"/>
                      </a:buClr>
                    </a:pPr>
                    <a:r>
                      <a:rPr lang="fr-FR" sz="1350" dirty="0">
                        <a:latin typeface="Roboto Condensed" pitchFamily="2" charset="0"/>
                        <a:cs typeface="Times New Roman" panose="02020603050405020304" pitchFamily="18" charset="0"/>
                      </a:rPr>
                      <a:t> </a:t>
                    </a:r>
                  </a:p>
                  <a:p>
                    <a:pPr algn="ctr">
                      <a:buClr>
                        <a:schemeClr val="accent3"/>
                      </a:buClr>
                    </a:pPr>
                    <a:r>
                      <a:rPr lang="fr-FR" sz="1500" dirty="0">
                        <a:solidFill>
                          <a:srgbClr val="0B9D38"/>
                        </a:solidFill>
                        <a:latin typeface="Roboto Condensed" pitchFamily="2" charset="0"/>
                        <a:cs typeface="Times New Roman" panose="02020603050405020304" pitchFamily="18" charset="0"/>
                      </a:rPr>
                      <a:t>avec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FR" sz="1500" i="1">
                                <a:solidFill>
                                  <a:srgbClr val="0B9D3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fr-FR" sz="1500" i="1">
                                    <a:solidFill>
                                      <a:srgbClr val="0B9D3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1500">
                                    <a:solidFill>
                                      <a:srgbClr val="0B9D3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𝝈</m:t>
                                </m:r>
                              </m:e>
                            </m:acc>
                          </m:e>
                          <m:sub>
                            <m:r>
                              <a:rPr lang="fr-FR" sz="1500">
                                <a:solidFill>
                                  <a:srgbClr val="0B9D3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  <m:r>
                          <a:rPr lang="fr-FR" sz="1500">
                            <a:solidFill>
                              <a:srgbClr val="0B9D3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fr-FR" sz="1500" i="1">
                                <a:solidFill>
                                  <a:srgbClr val="0B9D38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̇"/>
                                <m:ctrlPr>
                                  <a:rPr lang="fr-FR" sz="1500" i="1">
                                    <a:solidFill>
                                      <a:srgbClr val="0B9D38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1500">
                                    <a:solidFill>
                                      <a:srgbClr val="0B9D3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𝝈</m:t>
                                </m:r>
                              </m:e>
                            </m:acc>
                          </m:e>
                          <m:sub>
                            <m:r>
                              <a:rPr lang="fr-FR" sz="1500">
                                <a:solidFill>
                                  <a:srgbClr val="0B9D38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sub>
                          <m:sup>
                            <m:r>
                              <a:rPr lang="fr-FR" sz="1500">
                                <a:solidFill>
                                  <a:srgbClr val="0B9D38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𝑰𝑰</m:t>
                            </m:r>
                          </m:sup>
                        </m:sSubSup>
                      </m:oMath>
                    </a14:m>
                    <a:endParaRPr lang="fr-FR" sz="1500" dirty="0">
                      <a:latin typeface="Roboto Condensed" pitchFamily="2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8" name="ZoneTexte 8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9120" y="3372690"/>
                    <a:ext cx="1872084" cy="71344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1628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0" name="Connecteur droit avec flèche 89"/>
              <p:cNvCxnSpPr/>
              <p:nvPr/>
            </p:nvCxnSpPr>
            <p:spPr>
              <a:xfrm flipH="1">
                <a:off x="746894" y="3869843"/>
                <a:ext cx="295220" cy="1219408"/>
              </a:xfrm>
              <a:prstGeom prst="straightConnector1">
                <a:avLst/>
              </a:prstGeom>
              <a:ln w="19050">
                <a:prstDash val="sysDash"/>
                <a:headEnd w="med" len="lg"/>
                <a:tailEnd type="triangle" w="med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0" name="Ellipse 99"/>
            <p:cNvSpPr/>
            <p:nvPr/>
          </p:nvSpPr>
          <p:spPr>
            <a:xfrm>
              <a:off x="939119" y="4441602"/>
              <a:ext cx="521667" cy="358998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Roboto Condensed" pitchFamily="2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 flipH="1">
                <a:off x="1721833" y="2758046"/>
                <a:ext cx="232697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500" i="1">
                              <a:solidFill>
                                <a:srgbClr val="2405E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500">
                              <a:solidFill>
                                <a:srgbClr val="2405E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𝛔</m:t>
                          </m:r>
                        </m:e>
                        <m:sub>
                          <m:r>
                            <a:rPr lang="fr-FR" sz="1500">
                              <a:solidFill>
                                <a:srgbClr val="2405E1"/>
                              </a:solidFill>
                              <a:latin typeface="Cambria Math" panose="02040503050406030204" pitchFamily="18" charset="0"/>
                            </a:rPr>
                            <m:t>𝐚</m:t>
                          </m:r>
                        </m:sub>
                      </m:sSub>
                    </m:oMath>
                  </m:oMathPara>
                </a14:m>
                <a:endParaRPr lang="fr-FR" sz="1500" dirty="0">
                  <a:solidFill>
                    <a:srgbClr val="2405E1"/>
                  </a:solidFill>
                  <a:latin typeface="Roboto Condensed" pitchFamily="2" charset="0"/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721833" y="2758046"/>
                <a:ext cx="232697" cy="323165"/>
              </a:xfrm>
              <a:prstGeom prst="rect">
                <a:avLst/>
              </a:prstGeom>
              <a:blipFill>
                <a:blip r:embed="rId13"/>
                <a:stretch>
                  <a:fillRect r="-315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Connecteur droit avec flèche 78"/>
          <p:cNvCxnSpPr>
            <a:stCxn id="85" idx="3"/>
          </p:cNvCxnSpPr>
          <p:nvPr/>
        </p:nvCxnSpPr>
        <p:spPr>
          <a:xfrm>
            <a:off x="5480959" y="2141827"/>
            <a:ext cx="184046" cy="29627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re 8">
            <a:extLst>
              <a:ext uri="{FF2B5EF4-FFF2-40B4-BE49-F238E27FC236}">
                <a16:creationId xmlns:a16="http://schemas.microsoft.com/office/drawing/2014/main" id="{2B301670-97C7-374E-BD90-12A1A036D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Rhéocinétique</a:t>
            </a:r>
            <a:endParaRPr lang="fr-FR" dirty="0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01BEF16F-00EF-334D-9F96-552499BB5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Chargements mécaniques en compression</a:t>
            </a:r>
          </a:p>
        </p:txBody>
      </p:sp>
    </p:spTree>
    <p:extLst>
      <p:ext uri="{BB962C8B-B14F-4D97-AF65-F5344CB8AC3E}">
        <p14:creationId xmlns:p14="http://schemas.microsoft.com/office/powerpoint/2010/main" val="46228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6"/>
          <a:stretch/>
        </p:blipFill>
        <p:spPr>
          <a:xfrm>
            <a:off x="80011" y="2716942"/>
            <a:ext cx="3391802" cy="2676806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371001" y="1324012"/>
            <a:ext cx="8715176" cy="4496584"/>
            <a:chOff x="494657" y="496229"/>
            <a:chExt cx="11620246" cy="5995445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7686" y="496229"/>
              <a:ext cx="6027217" cy="4701583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494657" y="523741"/>
              <a:ext cx="615721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500" dirty="0">
                  <a:solidFill>
                    <a:srgbClr val="0066CC"/>
                  </a:solidFill>
                  <a:latin typeface="Roboto Condensed" pitchFamily="2" charset="0"/>
                  <a:cs typeface="Times New Roman" panose="02020603050405020304" pitchFamily="18" charset="0"/>
                </a:rPr>
                <a:t>Évolution du comportement avec le degré d’avancement</a:t>
              </a:r>
              <a:endParaRPr lang="fr-FR" sz="1500" dirty="0">
                <a:latin typeface="Roboto Condensed" pitchFamily="2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ZoneTexte 6"/>
                <p:cNvSpPr txBox="1"/>
                <p:nvPr/>
              </p:nvSpPr>
              <p:spPr>
                <a:xfrm>
                  <a:off x="4786926" y="4296725"/>
                  <a:ext cx="1388500" cy="57426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FR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35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fr-FR" sz="135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  <m:sup>
                            <m:r>
                              <a:rPr lang="fr-FR" sz="135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fr-FR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5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fr-FR" sz="13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13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  <m:sub>
                                <m:r>
                                  <a:rPr lang="fr-FR" sz="135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sub>
                            </m:sSub>
                            <m:r>
                              <a:rPr lang="fr-FR" sz="135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135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fr-FR" sz="135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sz="13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lang="fr-FR" sz="135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fr-FR" sz="1350" dirty="0">
                    <a:solidFill>
                      <a:srgbClr val="FF0000"/>
                    </a:solidFill>
                    <a:latin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7" name="ZoneTexte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6926" y="4296725"/>
                  <a:ext cx="1388500" cy="574260"/>
                </a:xfrm>
                <a:prstGeom prst="rect">
                  <a:avLst/>
                </a:prstGeom>
                <a:blipFill>
                  <a:blip r:embed="rId5"/>
                  <a:stretch>
                    <a:fillRect l="-2381" r="-3571" b="-2778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Connecteur droit avec flèche 8"/>
            <p:cNvCxnSpPr>
              <a:stCxn id="7" idx="0"/>
            </p:cNvCxnSpPr>
            <p:nvPr/>
          </p:nvCxnSpPr>
          <p:spPr>
            <a:xfrm flipV="1">
              <a:off x="5481176" y="3602738"/>
              <a:ext cx="666900" cy="69398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ZoneTexte 70"/>
            <p:cNvSpPr txBox="1"/>
            <p:nvPr/>
          </p:nvSpPr>
          <p:spPr>
            <a:xfrm>
              <a:off x="8500647" y="5260567"/>
              <a:ext cx="3394092" cy="1231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4308" indent="-214308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fr-FR" sz="1350" dirty="0">
                  <a:latin typeface="Roboto Condensed" pitchFamily="2" charset="0"/>
                  <a:cs typeface="Times New Roman" panose="02020603050405020304" pitchFamily="18" charset="0"/>
                </a:rPr>
                <a:t>Réponse (quasi) instantanée</a:t>
              </a:r>
            </a:p>
            <a:p>
              <a:pPr marL="214308" indent="-214308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fr-FR" sz="1350" dirty="0">
                  <a:latin typeface="Roboto Condensed" pitchFamily="2" charset="0"/>
                  <a:cs typeface="Times New Roman" panose="02020603050405020304" pitchFamily="18" charset="0"/>
                </a:rPr>
                <a:t>Déformation élastique retardée</a:t>
              </a:r>
            </a:p>
            <a:p>
              <a:pPr marL="214308" indent="-214308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fr-FR" sz="1350" dirty="0">
                  <a:latin typeface="Roboto Condensed" pitchFamily="2" charset="0"/>
                  <a:cs typeface="Times New Roman" panose="02020603050405020304" pitchFamily="18" charset="0"/>
                </a:rPr>
                <a:t>Écoulement visqueux</a:t>
              </a:r>
            </a:p>
            <a:p>
              <a:pPr marL="214308" indent="-214308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fr-FR" sz="1350" dirty="0">
                  <a:latin typeface="Roboto Condensed" pitchFamily="2" charset="0"/>
                  <a:cs typeface="Times New Roman" panose="02020603050405020304" pitchFamily="18" charset="0"/>
                </a:rPr>
                <a:t>Déformation permanente</a:t>
              </a:r>
            </a:p>
          </p:txBody>
        </p:sp>
      </p:grpSp>
      <p:grpSp>
        <p:nvGrpSpPr>
          <p:cNvPr id="95" name="Groupe 94"/>
          <p:cNvGrpSpPr/>
          <p:nvPr/>
        </p:nvGrpSpPr>
        <p:grpSpPr>
          <a:xfrm>
            <a:off x="265041" y="1868578"/>
            <a:ext cx="3262877" cy="603243"/>
            <a:chOff x="9211413" y="2420450"/>
            <a:chExt cx="3507062" cy="804324"/>
          </a:xfrm>
        </p:grpSpPr>
        <p:sp>
          <p:nvSpPr>
            <p:cNvPr id="97" name="Rectangle à coins arrondis 96"/>
            <p:cNvSpPr/>
            <p:nvPr/>
          </p:nvSpPr>
          <p:spPr>
            <a:xfrm>
              <a:off x="9241266" y="2420450"/>
              <a:ext cx="3419167" cy="80432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Roboto Condensed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ZoneTexte 98"/>
                <p:cNvSpPr txBox="1"/>
                <p:nvPr/>
              </p:nvSpPr>
              <p:spPr>
                <a:xfrm>
                  <a:off x="9211413" y="2508221"/>
                  <a:ext cx="3507062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14308" indent="-214308">
                    <a:buClr>
                      <a:srgbClr val="FF0000"/>
                    </a:buClr>
                    <a:buFont typeface="Wingdings" panose="05000000000000000000" pitchFamily="2" charset="2"/>
                    <a:buChar char="ü"/>
                  </a:pPr>
                  <a:r>
                    <a:rPr lang="fr-FR" sz="1350" dirty="0">
                      <a:solidFill>
                        <a:srgbClr val="FF0000"/>
                      </a:solidFill>
                      <a:latin typeface="Roboto Condensed" pitchFamily="2" charset="0"/>
                    </a:rPr>
                    <a:t>Analyse de chaque cycle de chargement </a:t>
                  </a:r>
                </a:p>
                <a:p>
                  <a:pPr marL="214308" indent="-214308">
                    <a:buClr>
                      <a:srgbClr val="FF0000"/>
                    </a:buClr>
                    <a:buFont typeface="Wingdings" panose="05000000000000000000" pitchFamily="2" charset="2"/>
                    <a:buChar char="ü"/>
                  </a:pPr>
                  <a:r>
                    <a:rPr lang="fr-FR" sz="1350" dirty="0">
                      <a:solidFill>
                        <a:srgbClr val="FF0000"/>
                      </a:solidFill>
                      <a:latin typeface="Roboto Condensed" pitchFamily="2" charset="0"/>
                    </a:rPr>
                    <a:t>Pour chaque cycle </a:t>
                  </a:r>
                  <a14:m>
                    <m:oMath xmlns:m="http://schemas.openxmlformats.org/officeDocument/2006/math">
                      <m:r>
                        <a:rPr lang="fr-FR" sz="135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fr-FR" sz="1350" dirty="0">
                      <a:latin typeface="Roboto Condensed" pitchFamily="2" charset="0"/>
                      <a:sym typeface="Wingdings" panose="05000000000000000000" pitchFamily="2" charset="2"/>
                    </a:rPr>
                    <a:t> </a:t>
                  </a:r>
                  <a14:m>
                    <m:oMath xmlns:m="http://schemas.openxmlformats.org/officeDocument/2006/math">
                      <m:r>
                        <a:rPr lang="el-GR" sz="135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𝛂</m:t>
                      </m:r>
                      <m:r>
                        <a:rPr lang="el-GR" sz="135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fr-FR" sz="135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𝒄𝒔𝒕𝒆</m:t>
                      </m:r>
                    </m:oMath>
                  </a14:m>
                  <a:endParaRPr lang="fr-FR" sz="1500" dirty="0">
                    <a:latin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99" name="ZoneTexte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1413" y="2508221"/>
                  <a:ext cx="3507062" cy="677108"/>
                </a:xfrm>
                <a:prstGeom prst="rect">
                  <a:avLst/>
                </a:prstGeom>
                <a:blipFill>
                  <a:blip r:embed="rId6"/>
                  <a:stretch>
                    <a:fillRect b="-975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Ellipse 3"/>
          <p:cNvSpPr/>
          <p:nvPr/>
        </p:nvSpPr>
        <p:spPr>
          <a:xfrm>
            <a:off x="683734" y="3750609"/>
            <a:ext cx="296600" cy="65836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Roboto Condensed" pitchFamily="2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563040" y="2471821"/>
            <a:ext cx="255600" cy="1289452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e 66"/>
          <p:cNvGrpSpPr/>
          <p:nvPr/>
        </p:nvGrpSpPr>
        <p:grpSpPr>
          <a:xfrm>
            <a:off x="2697072" y="5568841"/>
            <a:ext cx="3181102" cy="644220"/>
            <a:chOff x="42544" y="4687205"/>
            <a:chExt cx="3002769" cy="109576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8" name="Rectangle à coins arrondis 67"/>
            <p:cNvSpPr/>
            <p:nvPr/>
          </p:nvSpPr>
          <p:spPr>
            <a:xfrm>
              <a:off x="42544" y="4687205"/>
              <a:ext cx="3002769" cy="1095766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solidFill>
                  <a:schemeClr val="tx1"/>
                </a:solidFill>
                <a:latin typeface="Roboto Condensed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77604" y="4791213"/>
              <a:ext cx="2821419" cy="863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FF0000"/>
                </a:buClr>
              </a:pPr>
              <a:r>
                <a:rPr lang="fr-FR" sz="1350" dirty="0">
                  <a:latin typeface="Roboto Condensed" pitchFamily="2" charset="0"/>
                  <a:cs typeface="Times New Roman" panose="02020603050405020304" pitchFamily="18" charset="0"/>
                </a:rPr>
                <a:t>Étude du comportement </a:t>
              </a:r>
              <a:r>
                <a:rPr lang="fr-FR" sz="1350" u="sng" dirty="0">
                  <a:latin typeface="Roboto Condensed" pitchFamily="2" charset="0"/>
                  <a:cs typeface="Times New Roman" panose="02020603050405020304" pitchFamily="18" charset="0"/>
                </a:rPr>
                <a:t>avant</a:t>
              </a:r>
              <a:r>
                <a:rPr lang="fr-FR" sz="1350" dirty="0">
                  <a:latin typeface="Roboto Condensed" pitchFamily="2" charset="0"/>
                  <a:cs typeface="Times New Roman" panose="02020603050405020304" pitchFamily="18" charset="0"/>
                </a:rPr>
                <a:t> le point gel seulement</a:t>
              </a:r>
            </a:p>
          </p:txBody>
        </p:sp>
      </p:grpSp>
      <p:cxnSp>
        <p:nvCxnSpPr>
          <p:cNvPr id="11" name="Connecteur droit 10"/>
          <p:cNvCxnSpPr/>
          <p:nvPr/>
        </p:nvCxnSpPr>
        <p:spPr>
          <a:xfrm flipH="1">
            <a:off x="5430889" y="1359287"/>
            <a:ext cx="1681725" cy="135765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 flipH="1">
            <a:off x="5586627" y="3297255"/>
            <a:ext cx="1577716" cy="23473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re 4">
            <a:extLst>
              <a:ext uri="{FF2B5EF4-FFF2-40B4-BE49-F238E27FC236}">
                <a16:creationId xmlns:a16="http://schemas.microsoft.com/office/drawing/2014/main" id="{FF2FF6BB-9957-9345-8403-2552F0FAE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Rhéocinétique</a:t>
            </a:r>
            <a:endParaRPr lang="fr-FR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5819A06E-C7BC-6B4E-8498-BC38A470F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Résultats expérimentaux</a:t>
            </a:r>
          </a:p>
        </p:txBody>
      </p:sp>
    </p:spTree>
    <p:extLst>
      <p:ext uri="{BB962C8B-B14F-4D97-AF65-F5344CB8AC3E}">
        <p14:creationId xmlns:p14="http://schemas.microsoft.com/office/powerpoint/2010/main" val="413127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DD23C13-3C93-054D-B0AF-2F69A282C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LTEN : Physique des procédés composites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C3BF74C-7F0C-D942-B495-AE08A073E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Résistance thermique de contact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Tomographie RX in-situ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2BBF80-2DE2-6849-A4D1-AB974311A93F}"/>
              </a:ext>
            </a:extLst>
          </p:cNvPr>
          <p:cNvSpPr txBox="1"/>
          <p:nvPr/>
        </p:nvSpPr>
        <p:spPr>
          <a:xfrm>
            <a:off x="1538903" y="6013124"/>
            <a:ext cx="2600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Roboto Condensed" pitchFamily="2" charset="0"/>
                <a:ea typeface="Roboto Condensed" pitchFamily="2" charset="0"/>
              </a:rPr>
              <a:t>Développement de porosités lors de la cuisson d’un composite TD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2C967B30-46B4-5640-9882-23D49AE67D42}"/>
              </a:ext>
            </a:extLst>
          </p:cNvPr>
          <p:cNvGrpSpPr/>
          <p:nvPr/>
        </p:nvGrpSpPr>
        <p:grpSpPr>
          <a:xfrm>
            <a:off x="336726" y="1505673"/>
            <a:ext cx="5535055" cy="2121293"/>
            <a:chOff x="326216" y="1421592"/>
            <a:chExt cx="6040974" cy="2315185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579AB5E-9E6F-FC4D-AA29-A53ACA9F5EC1}"/>
                </a:ext>
              </a:extLst>
            </p:cNvPr>
            <p:cNvSpPr txBox="1"/>
            <p:nvPr/>
          </p:nvSpPr>
          <p:spPr>
            <a:xfrm>
              <a:off x="761572" y="3429000"/>
              <a:ext cx="4594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Roboto Condensed" pitchFamily="2" charset="0"/>
                  <a:ea typeface="Roboto Condensed" pitchFamily="2" charset="0"/>
                </a:rPr>
                <a:t>Surmoulage de TPV – mesure de flux et RTC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7F2BC57-520F-D14A-BCCC-149EF2C58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6308" y="1581658"/>
              <a:ext cx="3150882" cy="1763042"/>
            </a:xfrm>
            <a:prstGeom prst="rect">
              <a:avLst/>
            </a:prstGeom>
          </p:spPr>
        </p:pic>
        <p:pic>
          <p:nvPicPr>
            <p:cNvPr id="14" name="Image 13" descr="Une image contenant intérieur&#10;&#10;Description générée automatiquement">
              <a:extLst>
                <a:ext uri="{FF2B5EF4-FFF2-40B4-BE49-F238E27FC236}">
                  <a16:creationId xmlns:a16="http://schemas.microsoft.com/office/drawing/2014/main" id="{020B8160-8FC2-0544-B895-A24601D248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6216" y="1421592"/>
              <a:ext cx="2736729" cy="1838808"/>
            </a:xfrm>
            <a:prstGeom prst="rect">
              <a:avLst/>
            </a:prstGeom>
            <a:noFill/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3F6986D9-9397-2446-8340-FD5F3AEE183A}"/>
              </a:ext>
            </a:extLst>
          </p:cNvPr>
          <p:cNvGrpSpPr/>
          <p:nvPr/>
        </p:nvGrpSpPr>
        <p:grpSpPr>
          <a:xfrm>
            <a:off x="6190592" y="891568"/>
            <a:ext cx="3142595" cy="3305770"/>
            <a:chOff x="6190592" y="1059733"/>
            <a:chExt cx="3142595" cy="3305770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586B05B-CFEE-5042-A12C-B29572AF9AA4}"/>
                </a:ext>
              </a:extLst>
            </p:cNvPr>
            <p:cNvSpPr txBox="1"/>
            <p:nvPr/>
          </p:nvSpPr>
          <p:spPr>
            <a:xfrm>
              <a:off x="6190592" y="4057726"/>
              <a:ext cx="28823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Roboto Condensed" pitchFamily="2" charset="0"/>
                  <a:ea typeface="Roboto Condensed" pitchFamily="2" charset="0"/>
                </a:rPr>
                <a:t>RTC entre tapes en dépose de bandes</a:t>
              </a:r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4F400BA6-4C5A-8D4B-8991-297D5E391C84}"/>
                </a:ext>
              </a:extLst>
            </p:cNvPr>
            <p:cNvGrpSpPr/>
            <p:nvPr/>
          </p:nvGrpSpPr>
          <p:grpSpPr>
            <a:xfrm>
              <a:off x="6395600" y="1059733"/>
              <a:ext cx="2937587" cy="2937257"/>
              <a:chOff x="6395600" y="1059733"/>
              <a:chExt cx="2937587" cy="2937257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D3C2A43D-2319-4342-8E75-0F77E7E2B2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95600" y="1059733"/>
                <a:ext cx="1628303" cy="2937257"/>
              </a:xfrm>
              <a:prstGeom prst="rect">
                <a:avLst/>
              </a:prstGeom>
            </p:spPr>
          </p:pic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47E79228-D8EE-494A-91ED-AB89E46DF157}"/>
                  </a:ext>
                </a:extLst>
              </p:cNvPr>
              <p:cNvSpPr txBox="1"/>
              <p:nvPr/>
            </p:nvSpPr>
            <p:spPr>
              <a:xfrm>
                <a:off x="8028019" y="1442267"/>
                <a:ext cx="5313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chemeClr val="accent5"/>
                    </a:solidFill>
                    <a:latin typeface="Roboto Condensed" pitchFamily="2" charset="0"/>
                  </a:rPr>
                  <a:t>FLIR</a:t>
                </a: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8C17B782-DDE9-AA49-A99F-4CAC09A3C551}"/>
                  </a:ext>
                </a:extLst>
              </p:cNvPr>
              <p:cNvSpPr txBox="1"/>
              <p:nvPr/>
            </p:nvSpPr>
            <p:spPr>
              <a:xfrm>
                <a:off x="8028019" y="2198217"/>
                <a:ext cx="9607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chemeClr val="accent5"/>
                    </a:solidFill>
                    <a:latin typeface="Roboto Condensed" pitchFamily="2" charset="0"/>
                  </a:rPr>
                  <a:t>Laser 2kW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6775E45-33BD-0D41-AAAD-77008E4306B0}"/>
                  </a:ext>
                </a:extLst>
              </p:cNvPr>
              <p:cNvSpPr txBox="1"/>
              <p:nvPr/>
            </p:nvSpPr>
            <p:spPr>
              <a:xfrm>
                <a:off x="8028019" y="2611849"/>
                <a:ext cx="10489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chemeClr val="accent5"/>
                    </a:solidFill>
                    <a:latin typeface="Roboto Condensed" pitchFamily="2" charset="0"/>
                  </a:rPr>
                  <a:t>Capteur de force 450N</a:t>
                </a: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A220980-E427-0840-9551-17A90AAB3C7C}"/>
                  </a:ext>
                </a:extLst>
              </p:cNvPr>
              <p:cNvSpPr txBox="1"/>
              <p:nvPr/>
            </p:nvSpPr>
            <p:spPr>
              <a:xfrm>
                <a:off x="8028019" y="3261483"/>
                <a:ext cx="13051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chemeClr val="accent5"/>
                    </a:solidFill>
                    <a:latin typeface="Roboto Condensed" pitchFamily="2" charset="0"/>
                  </a:rPr>
                  <a:t>Mise en tension</a:t>
                </a:r>
              </a:p>
            </p:txBody>
          </p:sp>
          <p:cxnSp>
            <p:nvCxnSpPr>
              <p:cNvPr id="27" name="Connecteur droit avec flèche 26">
                <a:extLst>
                  <a:ext uri="{FF2B5EF4-FFF2-40B4-BE49-F238E27FC236}">
                    <a16:creationId xmlns:a16="http://schemas.microsoft.com/office/drawing/2014/main" id="{7F81F1F5-76E4-FC45-AB6A-355B1C154AC7}"/>
                  </a:ext>
                </a:extLst>
              </p:cNvPr>
              <p:cNvCxnSpPr>
                <a:cxnSpLocks/>
                <a:stCxn id="25" idx="1"/>
              </p:cNvCxnSpPr>
              <p:nvPr/>
            </p:nvCxnSpPr>
            <p:spPr>
              <a:xfrm flipH="1">
                <a:off x="7518474" y="2842682"/>
                <a:ext cx="509545" cy="502018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avec flèche 28">
                <a:extLst>
                  <a:ext uri="{FF2B5EF4-FFF2-40B4-BE49-F238E27FC236}">
                    <a16:creationId xmlns:a16="http://schemas.microsoft.com/office/drawing/2014/main" id="{CAFA46DA-1DA5-5B48-A648-797CFFD7C6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54637" y="2322386"/>
                <a:ext cx="516539" cy="0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avec flèche 29">
                <a:extLst>
                  <a:ext uri="{FF2B5EF4-FFF2-40B4-BE49-F238E27FC236}">
                    <a16:creationId xmlns:a16="http://schemas.microsoft.com/office/drawing/2014/main" id="{534D0B8A-3701-5441-8F84-E01F8D19B2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31117" y="1560638"/>
                <a:ext cx="828432" cy="0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avec flèche 30">
                <a:extLst>
                  <a:ext uri="{FF2B5EF4-FFF2-40B4-BE49-F238E27FC236}">
                    <a16:creationId xmlns:a16="http://schemas.microsoft.com/office/drawing/2014/main" id="{5165E353-CBDE-4045-B25F-138AD25943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12551" y="3412835"/>
                <a:ext cx="516539" cy="0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avec flèche 31">
                <a:extLst>
                  <a:ext uri="{FF2B5EF4-FFF2-40B4-BE49-F238E27FC236}">
                    <a16:creationId xmlns:a16="http://schemas.microsoft.com/office/drawing/2014/main" id="{D6AE0059-2704-6045-AE39-029E676523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57851" y="3586257"/>
                <a:ext cx="713279" cy="0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FA4FC06-AFD3-AF48-BB85-225435128C54}"/>
                  </a:ext>
                </a:extLst>
              </p:cNvPr>
              <p:cNvSpPr txBox="1"/>
              <p:nvPr/>
            </p:nvSpPr>
            <p:spPr>
              <a:xfrm>
                <a:off x="8028019" y="3470381"/>
                <a:ext cx="10489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chemeClr val="accent5"/>
                    </a:solidFill>
                    <a:latin typeface="Roboto Condensed" pitchFamily="2" charset="0"/>
                  </a:rPr>
                  <a:t>Bâti instrumenté</a:t>
                </a:r>
              </a:p>
            </p:txBody>
          </p:sp>
        </p:grp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031B0FFE-58F8-8646-A885-E18578BCA75C}"/>
              </a:ext>
            </a:extLst>
          </p:cNvPr>
          <p:cNvGrpSpPr/>
          <p:nvPr/>
        </p:nvGrpSpPr>
        <p:grpSpPr>
          <a:xfrm>
            <a:off x="326216" y="4530701"/>
            <a:ext cx="4739775" cy="1586668"/>
            <a:chOff x="326216" y="4509681"/>
            <a:chExt cx="4739775" cy="1586668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C090F968-90DF-ED41-8860-278673836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6216" y="4517458"/>
              <a:ext cx="1776850" cy="1417442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7E8CDA65-F37A-114A-9B32-0D838AE86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27853" y="4509681"/>
              <a:ext cx="995142" cy="547157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DA8B2B80-5673-414D-96CD-48429D2E0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84505" y="4878741"/>
              <a:ext cx="995142" cy="547157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EFF18583-9A39-DA4C-9222-87E01E82D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41156" y="5225935"/>
              <a:ext cx="995143" cy="523220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C1EF5886-B40A-6949-BD1A-D02DC9D0C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81108" y="5573129"/>
              <a:ext cx="984883" cy="523220"/>
            </a:xfrm>
            <a:prstGeom prst="rect">
              <a:avLst/>
            </a:prstGeom>
          </p:spPr>
        </p:pic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DA00B26A-5693-5D42-A8B0-E558D205B24F}"/>
              </a:ext>
            </a:extLst>
          </p:cNvPr>
          <p:cNvSpPr txBox="1"/>
          <p:nvPr/>
        </p:nvSpPr>
        <p:spPr>
          <a:xfrm>
            <a:off x="6251321" y="6216569"/>
            <a:ext cx="2600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Roboto Condensed" pitchFamily="2" charset="0"/>
                <a:ea typeface="Roboto Condensed" pitchFamily="2" charset="0"/>
              </a:rPr>
              <a:t>Déconsolidation de composites TP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2544F96-B23C-1B45-8D5A-6818F51433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591" y="4286363"/>
            <a:ext cx="2671683" cy="186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6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235" y="1048219"/>
            <a:ext cx="4214963" cy="329091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1" y="1700204"/>
            <a:ext cx="4382604" cy="272868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1E633E-21AA-AD4E-A656-5F8CDB7D0AA9}"/>
              </a:ext>
            </a:extLst>
          </p:cNvPr>
          <p:cNvGrpSpPr/>
          <p:nvPr/>
        </p:nvGrpSpPr>
        <p:grpSpPr>
          <a:xfrm>
            <a:off x="221445" y="4768661"/>
            <a:ext cx="4008746" cy="800157"/>
            <a:chOff x="92104" y="4442209"/>
            <a:chExt cx="4008746" cy="800157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04" y="4442209"/>
              <a:ext cx="4008746" cy="800157"/>
            </a:xfrm>
            <a:prstGeom prst="rect">
              <a:avLst/>
            </a:prstGeom>
          </p:spPr>
        </p:pic>
        <p:sp>
          <p:nvSpPr>
            <p:cNvPr id="3" name="Ellipse 2"/>
            <p:cNvSpPr/>
            <p:nvPr/>
          </p:nvSpPr>
          <p:spPr>
            <a:xfrm>
              <a:off x="731340" y="4722169"/>
              <a:ext cx="247720" cy="240236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Roboto Condensed" pitchFamily="2" charset="0"/>
              </a:endParaRPr>
            </a:p>
          </p:txBody>
        </p:sp>
        <p:sp>
          <p:nvSpPr>
            <p:cNvPr id="79" name="Ellipse 78"/>
            <p:cNvSpPr/>
            <p:nvPr/>
          </p:nvSpPr>
          <p:spPr>
            <a:xfrm>
              <a:off x="1265273" y="4725543"/>
              <a:ext cx="279534" cy="246507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Roboto Condensed" pitchFamily="2" charset="0"/>
              </a:endParaRPr>
            </a:p>
          </p:txBody>
        </p:sp>
        <p:sp>
          <p:nvSpPr>
            <p:cNvPr id="80" name="Ellipse 79"/>
            <p:cNvSpPr/>
            <p:nvPr/>
          </p:nvSpPr>
          <p:spPr>
            <a:xfrm>
              <a:off x="2438443" y="4725543"/>
              <a:ext cx="267179" cy="246507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Roboto Condensed" pitchFamily="2" charset="0"/>
              </a:endParaRPr>
            </a:p>
          </p:txBody>
        </p:sp>
        <p:sp>
          <p:nvSpPr>
            <p:cNvPr id="81" name="Ellipse 80"/>
            <p:cNvSpPr/>
            <p:nvPr/>
          </p:nvSpPr>
          <p:spPr>
            <a:xfrm>
              <a:off x="3521148" y="4731814"/>
              <a:ext cx="237346" cy="240236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Roboto Condensed" pitchFamily="2" charset="0"/>
              </a:endParaRP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050" y="3414571"/>
            <a:ext cx="4491148" cy="2940530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13C0A08C-13C6-B74E-8859-70E71521D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Rhéocinétique</a:t>
            </a:r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FADA0606-4378-E24B-9019-DADEFD2BC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Modèle de Burgers</a:t>
            </a:r>
          </a:p>
          <a:p>
            <a:pPr lvl="1"/>
            <a:r>
              <a:rPr lang="fr-FR" dirty="0"/>
              <a:t>Comportement de type fluide</a:t>
            </a:r>
            <a:br>
              <a:rPr lang="fr-FR" dirty="0"/>
            </a:br>
            <a:r>
              <a:rPr lang="fr-FR" dirty="0"/>
              <a:t>viscoélastique</a:t>
            </a:r>
          </a:p>
        </p:txBody>
      </p:sp>
    </p:spTree>
    <p:extLst>
      <p:ext uri="{BB962C8B-B14F-4D97-AF65-F5344CB8AC3E}">
        <p14:creationId xmlns:p14="http://schemas.microsoft.com/office/powerpoint/2010/main" val="73763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/>
          <p:cNvGrpSpPr/>
          <p:nvPr/>
        </p:nvGrpSpPr>
        <p:grpSpPr>
          <a:xfrm>
            <a:off x="72779" y="2746735"/>
            <a:ext cx="4493504" cy="3182078"/>
            <a:chOff x="85377" y="758549"/>
            <a:chExt cx="5991338" cy="4242770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77" y="758549"/>
              <a:ext cx="5991338" cy="424277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ZoneTexte 85"/>
                <p:cNvSpPr txBox="1"/>
                <p:nvPr/>
              </p:nvSpPr>
              <p:spPr>
                <a:xfrm>
                  <a:off x="85377" y="4471544"/>
                  <a:ext cx="457144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500" i="1">
                                <a:solidFill>
                                  <a:srgbClr val="DD13C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500">
                                <a:solidFill>
                                  <a:srgbClr val="DD13C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𝛈</m:t>
                            </m:r>
                          </m:e>
                          <m:sub>
                            <m:r>
                              <a:rPr lang="fr-FR" sz="1500">
                                <a:solidFill>
                                  <a:srgbClr val="DD13C5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fr-FR" sz="1500" dirty="0">
                    <a:solidFill>
                      <a:srgbClr val="DD13C5"/>
                    </a:solidFill>
                    <a:latin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86" name="ZoneTexte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77" y="4471544"/>
                  <a:ext cx="457144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7" name="Connecteur droit avec flèche 86"/>
            <p:cNvCxnSpPr/>
            <p:nvPr/>
          </p:nvCxnSpPr>
          <p:spPr>
            <a:xfrm flipV="1">
              <a:off x="284555" y="4241588"/>
              <a:ext cx="155448" cy="223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e 26"/>
          <p:cNvGrpSpPr/>
          <p:nvPr/>
        </p:nvGrpSpPr>
        <p:grpSpPr>
          <a:xfrm>
            <a:off x="344994" y="1309698"/>
            <a:ext cx="3967862" cy="949499"/>
            <a:chOff x="299070" y="5092695"/>
            <a:chExt cx="5290482" cy="1265999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070" y="5560854"/>
              <a:ext cx="5290482" cy="797840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8" name="ZoneTexte 7"/>
            <p:cNvSpPr txBox="1"/>
            <p:nvPr/>
          </p:nvSpPr>
          <p:spPr>
            <a:xfrm>
              <a:off x="1610331" y="5092695"/>
              <a:ext cx="23856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00" dirty="0">
                  <a:latin typeface="Roboto Condensed" pitchFamily="2" charset="0"/>
                  <a:cs typeface="Times New Roman" panose="02020603050405020304" pitchFamily="18" charset="0"/>
                </a:rPr>
                <a:t>Loi de comportement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5107001D-5715-874C-9941-04C8CF59FFD0}"/>
              </a:ext>
            </a:extLst>
          </p:cNvPr>
          <p:cNvGrpSpPr/>
          <p:nvPr/>
        </p:nvGrpSpPr>
        <p:grpSpPr>
          <a:xfrm>
            <a:off x="4583676" y="1386804"/>
            <a:ext cx="4544653" cy="3070499"/>
            <a:chOff x="4583676" y="1386804"/>
            <a:chExt cx="4544653" cy="3070499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1145" y="1386804"/>
              <a:ext cx="4297184" cy="3070499"/>
            </a:xfrm>
            <a:prstGeom prst="rect">
              <a:avLst/>
            </a:prstGeom>
          </p:spPr>
        </p:pic>
        <p:grpSp>
          <p:nvGrpSpPr>
            <p:cNvPr id="24" name="Groupe 23"/>
            <p:cNvGrpSpPr/>
            <p:nvPr/>
          </p:nvGrpSpPr>
          <p:grpSpPr>
            <a:xfrm>
              <a:off x="4583676" y="1876768"/>
              <a:ext cx="4441062" cy="2194209"/>
              <a:chOff x="6111568" y="1121126"/>
              <a:chExt cx="5921416" cy="292561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ZoneTexte 54"/>
                  <p:cNvSpPr txBox="1"/>
                  <p:nvPr/>
                </p:nvSpPr>
                <p:spPr>
                  <a:xfrm>
                    <a:off x="6111568" y="1121126"/>
                    <a:ext cx="457144" cy="43088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5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𝐄</m:t>
                              </m:r>
                            </m:e>
                            <m:sub>
                              <m:r>
                                <a:rPr lang="fr-FR" sz="15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oMath>
                      </m:oMathPara>
                    </a14:m>
                    <a:endParaRPr lang="fr-FR" sz="1500" dirty="0">
                      <a:solidFill>
                        <a:srgbClr val="FF0000"/>
                      </a:solidFill>
                      <a:latin typeface="Roboto Condensed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55" name="ZoneTexte 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11568" y="1121126"/>
                    <a:ext cx="457144" cy="43088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ZoneTexte 64"/>
                  <p:cNvSpPr txBox="1"/>
                  <p:nvPr/>
                </p:nvSpPr>
                <p:spPr>
                  <a:xfrm>
                    <a:off x="11575840" y="3615852"/>
                    <a:ext cx="457144" cy="43088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1500" i="1">
                                  <a:solidFill>
                                    <a:srgbClr val="0B9D3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500">
                                  <a:solidFill>
                                    <a:srgbClr val="0B9D38"/>
                                  </a:solidFill>
                                  <a:latin typeface="Cambria Math" panose="02040503050406030204" pitchFamily="18" charset="0"/>
                                </a:rPr>
                                <m:t>𝐄</m:t>
                              </m:r>
                            </m:e>
                            <m:sub>
                              <m:r>
                                <a:rPr lang="fr-FR" sz="1500">
                                  <a:solidFill>
                                    <a:srgbClr val="0B9D38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fr-FR" sz="1500" dirty="0">
                      <a:solidFill>
                        <a:srgbClr val="0B9D38"/>
                      </a:solidFill>
                      <a:latin typeface="Roboto Condensed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65" name="ZoneTexte 6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575840" y="3615852"/>
                    <a:ext cx="457144" cy="43088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" name="Connecteur droit avec flèche 8"/>
              <p:cNvCxnSpPr>
                <a:stCxn id="55" idx="2"/>
              </p:cNvCxnSpPr>
              <p:nvPr/>
            </p:nvCxnSpPr>
            <p:spPr>
              <a:xfrm>
                <a:off x="6340140" y="1552013"/>
                <a:ext cx="185293" cy="3549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avec flèche 12"/>
              <p:cNvCxnSpPr>
                <a:stCxn id="65" idx="0"/>
              </p:cNvCxnSpPr>
              <p:nvPr/>
            </p:nvCxnSpPr>
            <p:spPr>
              <a:xfrm flipV="1">
                <a:off x="11804412" y="2785556"/>
                <a:ext cx="203312" cy="8302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/>
                <p:cNvSpPr txBox="1"/>
                <p:nvPr/>
              </p:nvSpPr>
              <p:spPr>
                <a:xfrm>
                  <a:off x="4728966" y="3593721"/>
                  <a:ext cx="87034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fr-FR" sz="1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𝟒𝟎𝐌𝐏𝐚</m:t>
                        </m:r>
                      </m:oMath>
                    </m:oMathPara>
                  </a14:m>
                  <a:endParaRPr lang="fr-FR" sz="1200" dirty="0">
                    <a:latin typeface="Roboto Condensed" pitchFamily="2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ZoneTexte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8966" y="3593721"/>
                  <a:ext cx="87034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Connecteur droit avec flèche 13"/>
            <p:cNvCxnSpPr/>
            <p:nvPr/>
          </p:nvCxnSpPr>
          <p:spPr>
            <a:xfrm>
              <a:off x="5503576" y="3724487"/>
              <a:ext cx="231406" cy="1231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/>
        </p:nvGrpSpPr>
        <p:grpSpPr>
          <a:xfrm>
            <a:off x="4715667" y="3721859"/>
            <a:ext cx="3997301" cy="2864676"/>
            <a:chOff x="5545597" y="2550071"/>
            <a:chExt cx="5329734" cy="3819568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5597" y="2550071"/>
              <a:ext cx="5329734" cy="38009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ZoneTexte 83"/>
                <p:cNvSpPr txBox="1"/>
                <p:nvPr/>
              </p:nvSpPr>
              <p:spPr>
                <a:xfrm>
                  <a:off x="5573968" y="5938752"/>
                  <a:ext cx="457144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5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50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𝛈</m:t>
                            </m:r>
                          </m:e>
                          <m:sub>
                            <m:r>
                              <a:rPr lang="fr-FR" sz="150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fr-FR" sz="1500" dirty="0">
                    <a:solidFill>
                      <a:srgbClr val="7030A0"/>
                    </a:solidFill>
                    <a:latin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84" name="ZoneTexte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3968" y="5938752"/>
                  <a:ext cx="457144" cy="43088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5" name="Connecteur droit avec flèche 84"/>
            <p:cNvCxnSpPr/>
            <p:nvPr/>
          </p:nvCxnSpPr>
          <p:spPr>
            <a:xfrm flipV="1">
              <a:off x="5724816" y="5642554"/>
              <a:ext cx="168227" cy="3004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D6A96CA3-37AD-1C4D-87ED-1A8EF5387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Rhéocinétique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13174E-D871-EE4D-905D-E4F1DCB51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Evolution des paramètres en fonction de </a:t>
            </a:r>
            <a:r>
              <a:rPr lang="fr-FR" dirty="0">
                <a:latin typeface="Symbol" pitchFamily="2" charset="2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5945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67" y="1485478"/>
            <a:ext cx="4306621" cy="336358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7903" y="4922183"/>
            <a:ext cx="4157676" cy="7848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rgbClr val="FF0000"/>
                </a:solidFill>
                <a:latin typeface="Roboto Condensed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r-FR" sz="1500" dirty="0">
                <a:latin typeface="Roboto Condensed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500" dirty="0">
                <a:latin typeface="Roboto Condensed" pitchFamily="2" charset="0"/>
                <a:cs typeface="Times New Roman" panose="02020603050405020304" pitchFamily="18" charset="0"/>
              </a:rPr>
              <a:t>Bonne adéquation entre le modèle développé et la réponse du matériau pour les 3 types de chargement mécanique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651575" y="1829287"/>
            <a:ext cx="7537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solidFill>
                  <a:srgbClr val="FF0000"/>
                </a:solidFill>
                <a:latin typeface="Roboto Condensed" pitchFamily="2" charset="0"/>
              </a:rPr>
              <a:t>α</a:t>
            </a:r>
            <a:r>
              <a:rPr lang="fr-FR" sz="1350" dirty="0">
                <a:solidFill>
                  <a:srgbClr val="FF0000"/>
                </a:solidFill>
                <a:latin typeface="Roboto Condensed" pitchFamily="2" charset="0"/>
              </a:rPr>
              <a:t> = 29%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2674650" y="2079926"/>
            <a:ext cx="270374" cy="305402"/>
          </a:xfrm>
          <a:prstGeom prst="straightConnector1">
            <a:avLst/>
          </a:prstGeom>
          <a:ln w="19050">
            <a:solidFill>
              <a:srgbClr val="FF0000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ZoneTexte 85"/>
          <p:cNvSpPr txBox="1"/>
          <p:nvPr/>
        </p:nvSpPr>
        <p:spPr>
          <a:xfrm>
            <a:off x="3030177" y="2121745"/>
            <a:ext cx="7537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solidFill>
                  <a:srgbClr val="0B9D38"/>
                </a:solidFill>
                <a:latin typeface="Roboto Condensed" pitchFamily="2" charset="0"/>
              </a:rPr>
              <a:t>α</a:t>
            </a:r>
            <a:r>
              <a:rPr lang="fr-FR" sz="1350" dirty="0">
                <a:solidFill>
                  <a:srgbClr val="0B9D38"/>
                </a:solidFill>
                <a:latin typeface="Roboto Condensed" pitchFamily="2" charset="0"/>
              </a:rPr>
              <a:t> = 39%</a:t>
            </a:r>
          </a:p>
        </p:txBody>
      </p:sp>
      <p:cxnSp>
        <p:nvCxnSpPr>
          <p:cNvPr id="87" name="Connecteur droit avec flèche 86"/>
          <p:cNvCxnSpPr/>
          <p:nvPr/>
        </p:nvCxnSpPr>
        <p:spPr>
          <a:xfrm flipH="1">
            <a:off x="2664904" y="2328508"/>
            <a:ext cx="393102" cy="645637"/>
          </a:xfrm>
          <a:prstGeom prst="straightConnector1">
            <a:avLst/>
          </a:prstGeom>
          <a:ln w="19050">
            <a:solidFill>
              <a:srgbClr val="0B9D38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ZoneTexte 87"/>
          <p:cNvSpPr txBox="1"/>
          <p:nvPr/>
        </p:nvSpPr>
        <p:spPr>
          <a:xfrm>
            <a:off x="3622184" y="2591509"/>
            <a:ext cx="7537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solidFill>
                  <a:srgbClr val="2405E1"/>
                </a:solidFill>
                <a:latin typeface="Roboto Condensed" pitchFamily="2" charset="0"/>
              </a:rPr>
              <a:t>α</a:t>
            </a:r>
            <a:r>
              <a:rPr lang="fr-FR" sz="1350" dirty="0">
                <a:solidFill>
                  <a:srgbClr val="2405E1"/>
                </a:solidFill>
                <a:latin typeface="Roboto Condensed" pitchFamily="2" charset="0"/>
              </a:rPr>
              <a:t> = 46%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3627727" y="2825093"/>
            <a:ext cx="359550" cy="769088"/>
          </a:xfrm>
          <a:prstGeom prst="straightConnector1">
            <a:avLst/>
          </a:prstGeom>
          <a:ln w="19050">
            <a:solidFill>
              <a:srgbClr val="2405E1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ZoneTexte 88"/>
          <p:cNvSpPr txBox="1"/>
          <p:nvPr/>
        </p:nvSpPr>
        <p:spPr>
          <a:xfrm>
            <a:off x="3185610" y="2412023"/>
            <a:ext cx="7537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solidFill>
                  <a:srgbClr val="DD13C5"/>
                </a:solidFill>
                <a:latin typeface="Roboto Condensed" pitchFamily="2" charset="0"/>
              </a:rPr>
              <a:t>α</a:t>
            </a:r>
            <a:r>
              <a:rPr lang="fr-FR" sz="1350" dirty="0">
                <a:solidFill>
                  <a:srgbClr val="DD13C5"/>
                </a:solidFill>
                <a:latin typeface="Roboto Condensed" pitchFamily="2" charset="0"/>
              </a:rPr>
              <a:t> = 43%</a:t>
            </a:r>
          </a:p>
        </p:txBody>
      </p:sp>
      <p:cxnSp>
        <p:nvCxnSpPr>
          <p:cNvPr id="90" name="Connecteur droit avec flèche 89"/>
          <p:cNvCxnSpPr/>
          <p:nvPr/>
        </p:nvCxnSpPr>
        <p:spPr>
          <a:xfrm flipH="1">
            <a:off x="3002753" y="2634127"/>
            <a:ext cx="396374" cy="852182"/>
          </a:xfrm>
          <a:prstGeom prst="straightConnector1">
            <a:avLst/>
          </a:prstGeom>
          <a:ln w="19050">
            <a:solidFill>
              <a:srgbClr val="DD13C5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e 39"/>
          <p:cNvGrpSpPr/>
          <p:nvPr/>
        </p:nvGrpSpPr>
        <p:grpSpPr>
          <a:xfrm>
            <a:off x="4521361" y="1568682"/>
            <a:ext cx="4673035" cy="4081859"/>
            <a:chOff x="6028481" y="948576"/>
            <a:chExt cx="6230714" cy="5442478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1"/>
            <a:stretch/>
          </p:blipFill>
          <p:spPr>
            <a:xfrm>
              <a:off x="6028481" y="1027510"/>
              <a:ext cx="6089948" cy="4611314"/>
            </a:xfrm>
            <a:prstGeom prst="rect">
              <a:avLst/>
            </a:prstGeom>
          </p:spPr>
        </p:pic>
        <p:sp>
          <p:nvSpPr>
            <p:cNvPr id="68" name="ZoneTexte 67"/>
            <p:cNvSpPr txBox="1"/>
            <p:nvPr/>
          </p:nvSpPr>
          <p:spPr>
            <a:xfrm>
              <a:off x="6601482" y="957495"/>
              <a:ext cx="1915483" cy="4001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350" dirty="0">
                  <a:solidFill>
                    <a:srgbClr val="0B9D38"/>
                  </a:solidFill>
                  <a:latin typeface="Roboto Condensed" pitchFamily="2" charset="0"/>
                  <a:cs typeface="Times New Roman" panose="02020603050405020304" pitchFamily="18" charset="0"/>
                </a:rPr>
                <a:t>Test triangulaire  I</a:t>
              </a: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6972001" y="5355327"/>
              <a:ext cx="1889835" cy="4001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350" dirty="0">
                  <a:solidFill>
                    <a:srgbClr val="FF0000"/>
                  </a:solidFill>
                  <a:latin typeface="Roboto Condensed" pitchFamily="2" charset="0"/>
                  <a:cs typeface="Times New Roman" panose="02020603050405020304" pitchFamily="18" charset="0"/>
                </a:rPr>
                <a:t>Test triangulaire II</a:t>
              </a:r>
            </a:p>
          </p:txBody>
        </p:sp>
        <p:sp>
          <p:nvSpPr>
            <p:cNvPr id="91" name="ZoneTexte 90"/>
            <p:cNvSpPr txBox="1"/>
            <p:nvPr/>
          </p:nvSpPr>
          <p:spPr>
            <a:xfrm>
              <a:off x="8674425" y="948576"/>
              <a:ext cx="1435521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500" dirty="0">
                  <a:solidFill>
                    <a:srgbClr val="2405E1"/>
                  </a:solidFill>
                  <a:latin typeface="Roboto Condensed" pitchFamily="2" charset="0"/>
                  <a:cs typeface="Times New Roman" panose="02020603050405020304" pitchFamily="18" charset="0"/>
                </a:rPr>
                <a:t>Test Fluage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ZoneTexte 91"/>
                <p:cNvSpPr txBox="1"/>
                <p:nvPr/>
              </p:nvSpPr>
              <p:spPr>
                <a:xfrm>
                  <a:off x="9906682" y="1623261"/>
                  <a:ext cx="2311231" cy="8617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l-GR" dirty="0">
                      <a:latin typeface="Roboto Condensed" pitchFamily="2" charset="0"/>
                    </a:rPr>
                    <a:t>α</a:t>
                  </a:r>
                  <a:r>
                    <a:rPr lang="fr-FR" dirty="0">
                      <a:latin typeface="Roboto Condensed" pitchFamily="2" charset="0"/>
                    </a:rPr>
                    <a:t> = 41%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fr-FR"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fr-FR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>
                          <a:latin typeface="Cambria Math" panose="02040503050406030204" pitchFamily="18" charset="0"/>
                        </a:rPr>
                        <m:t>𝟎𝟑</m:t>
                      </m:r>
                    </m:oMath>
                  </a14:m>
                  <a:r>
                    <a:rPr lang="fr-FR" dirty="0">
                      <a:latin typeface="Roboto Condensed" pitchFamily="2" charset="0"/>
                    </a:rPr>
                    <a:t> MPa</a:t>
                  </a:r>
                </a:p>
              </p:txBody>
            </p:sp>
          </mc:Choice>
          <mc:Fallback xmlns="">
            <p:sp>
              <p:nvSpPr>
                <p:cNvPr id="92" name="ZoneTexte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6682" y="1623261"/>
                  <a:ext cx="2311231" cy="861775"/>
                </a:xfrm>
                <a:prstGeom prst="rect">
                  <a:avLst/>
                </a:prstGeom>
                <a:blipFill>
                  <a:blip r:embed="rId5"/>
                  <a:stretch>
                    <a:fillRect l="-2878" t="-1887" b="-1132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Connecteur droit avec flèche 15"/>
            <p:cNvCxnSpPr/>
            <p:nvPr/>
          </p:nvCxnSpPr>
          <p:spPr>
            <a:xfrm>
              <a:off x="7681995" y="1367639"/>
              <a:ext cx="304186" cy="626655"/>
            </a:xfrm>
            <a:prstGeom prst="straightConnector1">
              <a:avLst/>
            </a:prstGeom>
            <a:ln w="19050">
              <a:solidFill>
                <a:srgbClr val="0B9D38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 flipH="1">
              <a:off x="8863568" y="1348686"/>
              <a:ext cx="165727" cy="490970"/>
            </a:xfrm>
            <a:prstGeom prst="straightConnector1">
              <a:avLst/>
            </a:prstGeom>
            <a:ln w="19050">
              <a:solidFill>
                <a:srgbClr val="2405E1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 flipH="1" flipV="1">
              <a:off x="7071864" y="4322341"/>
              <a:ext cx="493954" cy="102700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8142702" y="5892027"/>
                  <a:ext cx="2620547" cy="49902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>
                                <a:solidFill>
                                  <a:srgbClr val="2405E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fr-FR" i="1">
                                    <a:solidFill>
                                      <a:srgbClr val="2405E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>
                                    <a:solidFill>
                                      <a:srgbClr val="2405E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𝝈</m:t>
                                </m:r>
                              </m:e>
                            </m:acc>
                          </m:e>
                          <m:sub>
                            <m:r>
                              <a:rPr lang="fr-FR">
                                <a:solidFill>
                                  <a:srgbClr val="2405E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  <m:r>
                          <a:rPr lang="fr-F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̇"/>
                                <m:ctrlP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𝝈</m:t>
                                </m:r>
                              </m:e>
                            </m:acc>
                          </m:e>
                          <m:sub>
                            <m:r>
                              <a:rPr lang="fr-FR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sub>
                          <m:sup>
                            <m:r>
                              <a:rPr lang="fr-FR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𝑰𝑰</m:t>
                            </m:r>
                          </m:sup>
                        </m:sSubSup>
                        <m:r>
                          <a:rPr lang="fr-FR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fr-FR">
                            <a:solidFill>
                              <a:srgbClr val="0B9D3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fr-FR">
                            <a:solidFill>
                              <a:srgbClr val="0B9D3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Sup>
                          <m:sSubSupPr>
                            <m:ctrlPr>
                              <a:rPr lang="fr-FR" i="1">
                                <a:solidFill>
                                  <a:srgbClr val="0B9D38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̇"/>
                                <m:ctrlPr>
                                  <a:rPr lang="fr-FR" i="1">
                                    <a:solidFill>
                                      <a:srgbClr val="0B9D38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>
                                    <a:solidFill>
                                      <a:srgbClr val="0B9D3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𝝈</m:t>
                                </m:r>
                              </m:e>
                            </m:acc>
                          </m:e>
                          <m:sub>
                            <m:r>
                              <a:rPr lang="fr-FR">
                                <a:solidFill>
                                  <a:srgbClr val="0B9D38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sub>
                          <m:sup>
                            <m:r>
                              <a:rPr lang="fr-FR">
                                <a:solidFill>
                                  <a:srgbClr val="0B9D38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𝑰</m:t>
                            </m:r>
                          </m:sup>
                        </m:sSubSup>
                      </m:oMath>
                    </m:oMathPara>
                  </a14:m>
                  <a:endParaRPr lang="fr-FR" sz="1350" dirty="0">
                    <a:latin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42702" y="5892027"/>
                  <a:ext cx="2620547" cy="49902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ZoneTexte 20"/>
            <p:cNvSpPr txBox="1"/>
            <p:nvPr/>
          </p:nvSpPr>
          <p:spPr>
            <a:xfrm>
              <a:off x="10719884" y="5498523"/>
              <a:ext cx="153931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>
                  <a:latin typeface="Roboto Condensed" pitchFamily="2" charset="0"/>
                  <a:cs typeface="Times New Roman" panose="02020603050405020304" pitchFamily="18" charset="0"/>
                </a:rPr>
                <a:t>6 10</a:t>
              </a:r>
              <a:r>
                <a:rPr lang="fr-FR" sz="1350" baseline="30000" dirty="0">
                  <a:latin typeface="Roboto Condensed" pitchFamily="2" charset="0"/>
                  <a:cs typeface="Times New Roman" panose="02020603050405020304" pitchFamily="18" charset="0"/>
                </a:rPr>
                <a:t>-3</a:t>
              </a:r>
              <a:r>
                <a:rPr lang="fr-FR" sz="1350" dirty="0">
                  <a:latin typeface="Roboto Condensed" pitchFamily="2" charset="0"/>
                  <a:cs typeface="Times New Roman" panose="02020603050405020304" pitchFamily="18" charset="0"/>
                </a:rPr>
                <a:t> MPa.s</a:t>
              </a:r>
              <a:r>
                <a:rPr lang="fr-FR" sz="1350" baseline="30000" dirty="0">
                  <a:latin typeface="Roboto Condensed" pitchFamily="2" charset="0"/>
                  <a:cs typeface="Times New Roman" panose="02020603050405020304" pitchFamily="18" charset="0"/>
                </a:rPr>
                <a:t>-1</a:t>
              </a:r>
              <a:endParaRPr lang="fr-FR" sz="1350" dirty="0">
                <a:latin typeface="Roboto Condensed" pitchFamily="2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Connecteur droit avec flèche 29"/>
            <p:cNvCxnSpPr/>
            <p:nvPr/>
          </p:nvCxnSpPr>
          <p:spPr>
            <a:xfrm flipH="1">
              <a:off x="10667224" y="5854027"/>
              <a:ext cx="467515" cy="2631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ZoneTexte 92"/>
            <p:cNvSpPr txBox="1"/>
            <p:nvPr/>
          </p:nvSpPr>
          <p:spPr>
            <a:xfrm>
              <a:off x="6309476" y="5772502"/>
              <a:ext cx="153931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>
                  <a:latin typeface="Roboto Condensed" pitchFamily="2" charset="0"/>
                  <a:cs typeface="Times New Roman" panose="02020603050405020304" pitchFamily="18" charset="0"/>
                </a:rPr>
                <a:t>2 10</a:t>
              </a:r>
              <a:r>
                <a:rPr lang="fr-FR" sz="1350" baseline="30000" dirty="0">
                  <a:latin typeface="Roboto Condensed" pitchFamily="2" charset="0"/>
                  <a:cs typeface="Times New Roman" panose="02020603050405020304" pitchFamily="18" charset="0"/>
                </a:rPr>
                <a:t>-2</a:t>
              </a:r>
              <a:r>
                <a:rPr lang="fr-FR" sz="1350" dirty="0">
                  <a:latin typeface="Roboto Condensed" pitchFamily="2" charset="0"/>
                  <a:cs typeface="Times New Roman" panose="02020603050405020304" pitchFamily="18" charset="0"/>
                </a:rPr>
                <a:t> MPa.s</a:t>
              </a:r>
              <a:r>
                <a:rPr lang="fr-FR" sz="1350" baseline="30000" dirty="0">
                  <a:latin typeface="Roboto Condensed" pitchFamily="2" charset="0"/>
                  <a:cs typeface="Times New Roman" panose="02020603050405020304" pitchFamily="18" charset="0"/>
                </a:rPr>
                <a:t>-1</a:t>
              </a:r>
              <a:endParaRPr lang="fr-FR" sz="1350" dirty="0">
                <a:latin typeface="Roboto Condensed" pitchFamily="2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Connecteur droit avec flèche 31"/>
            <p:cNvCxnSpPr/>
            <p:nvPr/>
          </p:nvCxnSpPr>
          <p:spPr>
            <a:xfrm>
              <a:off x="7681995" y="6053662"/>
              <a:ext cx="569587" cy="929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4044C145-EB91-BD42-8C5F-C8F71158D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Rhéo</a:t>
            </a:r>
            <a:r>
              <a:rPr lang="fr-FR" dirty="0"/>
              <a:t>-cinétique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54F4D93-E1B4-EF49-BC58-805FFEF53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Validation du modèle</a:t>
            </a:r>
          </a:p>
        </p:txBody>
      </p:sp>
    </p:spTree>
    <p:extLst>
      <p:ext uri="{BB962C8B-B14F-4D97-AF65-F5344CB8AC3E}">
        <p14:creationId xmlns:p14="http://schemas.microsoft.com/office/powerpoint/2010/main" val="39728082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044C145-EB91-BD42-8C5F-C8F71158D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54F4D93-E1B4-EF49-BC58-805FFEF53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23099"/>
            <a:ext cx="7886700" cy="5498721"/>
          </a:xfrm>
        </p:spPr>
        <p:txBody>
          <a:bodyPr/>
          <a:lstStyle/>
          <a:p>
            <a:r>
              <a:rPr lang="fr-FR" dirty="0"/>
              <a:t>Contributions</a:t>
            </a:r>
          </a:p>
          <a:p>
            <a:pPr lvl="1"/>
            <a:r>
              <a:rPr lang="fr-FR" dirty="0"/>
              <a:t>Outils de caractérisation fine en conditions de procédés</a:t>
            </a:r>
          </a:p>
          <a:p>
            <a:pPr lvl="2"/>
            <a:r>
              <a:rPr lang="fr-FR" dirty="0"/>
              <a:t>Matrice seule</a:t>
            </a:r>
          </a:p>
          <a:p>
            <a:pPr lvl="2"/>
            <a:r>
              <a:rPr lang="fr-FR" dirty="0"/>
              <a:t>Composite</a:t>
            </a:r>
          </a:p>
          <a:p>
            <a:pPr lvl="1"/>
            <a:r>
              <a:rPr lang="fr-FR" dirty="0"/>
              <a:t>Obtention d’évolutions de propriétés thermo-physique au long de la transformation</a:t>
            </a:r>
          </a:p>
          <a:p>
            <a:pPr lvl="2"/>
            <a:r>
              <a:rPr lang="fr-FR" dirty="0"/>
              <a:t>Thermique</a:t>
            </a:r>
          </a:p>
          <a:p>
            <a:pPr lvl="2"/>
            <a:r>
              <a:rPr lang="fr-FR" dirty="0"/>
              <a:t>Dilatation - retrait</a:t>
            </a:r>
          </a:p>
          <a:p>
            <a:pPr lvl="1"/>
            <a:r>
              <a:rPr lang="fr-FR" dirty="0"/>
              <a:t>Premier pas vers une caractérisation rhéologique des TD avant gel</a:t>
            </a:r>
          </a:p>
          <a:p>
            <a:pPr lvl="1"/>
            <a:endParaRPr lang="fr-FR" dirty="0"/>
          </a:p>
          <a:p>
            <a:r>
              <a:rPr lang="fr-FR" dirty="0"/>
              <a:t>Perspectives et verrous</a:t>
            </a:r>
          </a:p>
          <a:p>
            <a:pPr lvl="1"/>
            <a:r>
              <a:rPr lang="fr-FR" dirty="0"/>
              <a:t>Comportement des stratifiés, modélisation</a:t>
            </a:r>
          </a:p>
          <a:p>
            <a:pPr lvl="1"/>
            <a:r>
              <a:rPr lang="fr-FR" dirty="0"/>
              <a:t>Intégration dans des modèles de simulation des procédés</a:t>
            </a:r>
          </a:p>
          <a:p>
            <a:pPr lvl="1"/>
            <a:r>
              <a:rPr lang="fr-FR" dirty="0"/>
              <a:t>Extension au composites à matrice thermoplastique</a:t>
            </a:r>
          </a:p>
          <a:p>
            <a:pPr lvl="1"/>
            <a:r>
              <a:rPr lang="fr-FR" dirty="0"/>
              <a:t>Modes de chargement multiaxiaux</a:t>
            </a:r>
          </a:p>
        </p:txBody>
      </p:sp>
    </p:spTree>
    <p:extLst>
      <p:ext uri="{BB962C8B-B14F-4D97-AF65-F5344CB8AC3E}">
        <p14:creationId xmlns:p14="http://schemas.microsoft.com/office/powerpoint/2010/main" val="1563386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D011A43-A436-F740-87AE-64ED4083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de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2149248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F0FE3D-DFFA-7049-9081-49B7DC3E4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000" y="2702377"/>
            <a:ext cx="6949350" cy="1354616"/>
          </a:xfrm>
        </p:spPr>
        <p:txBody>
          <a:bodyPr anchor="t"/>
          <a:lstStyle/>
          <a:p>
            <a:r>
              <a:rPr lang="fr-FR" dirty="0"/>
              <a:t>2 - Procédés Composites</a:t>
            </a:r>
            <a:br>
              <a:rPr lang="fr-FR" dirty="0"/>
            </a:b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Généralités, positionnement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8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55F62BA-9C1C-BB49-BD57-7B2861D23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Procédés Composites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0DDF8A-FC77-1B48-852B-0F68EE8F2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Variété de procédés et de matériaux</a:t>
            </a:r>
          </a:p>
          <a:p>
            <a:pPr lvl="1"/>
            <a:r>
              <a:rPr lang="fr-FR" dirty="0"/>
              <a:t>Imprégnation des renforts : RTM et variantes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Imprégnation continue : Pultrusion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AD40D60-B6F4-4741-9A0A-8A47E0552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51" y="1617242"/>
            <a:ext cx="3921801" cy="210394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2957F60-F7F4-CA4D-820A-35B3A63A4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991" y="1777885"/>
            <a:ext cx="2210916" cy="184572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CE0FF03-9B14-8C4A-911F-8678A1750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325" y="4102837"/>
            <a:ext cx="4301245" cy="221278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FB40602-CA74-0748-958E-9FCD2B887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833" y="4413101"/>
            <a:ext cx="2315894" cy="172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23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55F62BA-9C1C-BB49-BD57-7B2861D23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Procédés Composites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0DDF8A-FC77-1B48-852B-0F68EE8F2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Variété de procédés et de matériaux</a:t>
            </a:r>
          </a:p>
          <a:p>
            <a:pPr lvl="1"/>
            <a:r>
              <a:rPr lang="fr-FR" dirty="0"/>
              <a:t>Pré-imprégné TD : SMC – fibres courtes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Pré-imprégné TP : Thermo-estampage – fibres longues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653A436-0E7D-A84E-9755-16F372BD3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44" y="1598537"/>
            <a:ext cx="2592918" cy="20002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9B0A712-4E9D-C543-B5C4-096677F68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682" y="1729633"/>
            <a:ext cx="2265822" cy="16993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810516A-46F2-344F-8466-180771438A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861" y="4130937"/>
            <a:ext cx="3301217" cy="20955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32E995E-F67C-584C-885B-F7F28D791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253" y="4563723"/>
            <a:ext cx="1696514" cy="127238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3EDD06-435A-874E-AB99-D101AA9765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6536" y="4274224"/>
            <a:ext cx="1609053" cy="180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42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55F62BA-9C1C-BB49-BD57-7B2861D23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Procédés Composites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0DDF8A-FC77-1B48-852B-0F68EE8F2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Variété de procédés et de matériaux</a:t>
            </a:r>
          </a:p>
          <a:p>
            <a:pPr lvl="1"/>
            <a:r>
              <a:rPr lang="fr-FR" dirty="0"/>
              <a:t>Pré-imprégné TD : autoclave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Fabrication additive : AFP, </a:t>
            </a:r>
            <a:r>
              <a:rPr lang="fr-FR" dirty="0" err="1"/>
              <a:t>prépreg</a:t>
            </a:r>
            <a:r>
              <a:rPr lang="fr-FR" dirty="0"/>
              <a:t> TP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314A887-C2A5-8E49-BFE3-6641DE899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878" y="1442828"/>
            <a:ext cx="2986725" cy="198617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1DF0060-708B-FD42-9431-9B4CF636D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35" y="1687917"/>
            <a:ext cx="2533148" cy="1741083"/>
          </a:xfrm>
          <a:prstGeom prst="rect">
            <a:avLst/>
          </a:prstGeom>
        </p:spPr>
      </p:pic>
      <p:pic>
        <p:nvPicPr>
          <p:cNvPr id="13" name="coriolis-composites-sandwich-honeycomb-part-24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8B635E26-0A67-E344-8357-4CEEC66B93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088.9999000000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61638" y="4061562"/>
            <a:ext cx="4060221" cy="22838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31C5F53-81FD-5E4A-A018-F42145559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1798" y="1687917"/>
            <a:ext cx="2533148" cy="16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6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55F62BA-9C1C-BB49-BD57-7B2861D23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Procédés Composites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0DDF8A-FC77-1B48-852B-0F68EE8F2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Mise en forme des matériaux composites (exemple TD)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7" name="Picture 2" descr="G:\Soutenance\VolumeResine.png">
            <a:extLst>
              <a:ext uri="{FF2B5EF4-FFF2-40B4-BE49-F238E27FC236}">
                <a16:creationId xmlns:a16="http://schemas.microsoft.com/office/drawing/2014/main" id="{BC2E03F1-B47B-A841-BE01-5FFBD5BD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05064"/>
            <a:ext cx="3532268" cy="218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à coins arrondis 25">
            <a:extLst>
              <a:ext uri="{FF2B5EF4-FFF2-40B4-BE49-F238E27FC236}">
                <a16:creationId xmlns:a16="http://schemas.microsoft.com/office/drawing/2014/main" id="{57A55473-2FE9-B34F-A1AA-19E9930E21F6}"/>
              </a:ext>
            </a:extLst>
          </p:cNvPr>
          <p:cNvSpPr/>
          <p:nvPr/>
        </p:nvSpPr>
        <p:spPr>
          <a:xfrm>
            <a:off x="5004048" y="4221088"/>
            <a:ext cx="3888432" cy="18722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3" descr="C:\Users\mperon.LTNLABO\Documents\Soutenance\MeFComposite.png">
            <a:extLst>
              <a:ext uri="{FF2B5EF4-FFF2-40B4-BE49-F238E27FC236}">
                <a16:creationId xmlns:a16="http://schemas.microsoft.com/office/drawing/2014/main" id="{478DAEDD-2508-8542-9C25-981C5B990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494085"/>
            <a:ext cx="7015163" cy="2366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7000"/>
              </a:srgb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BF9C0DF-D4BD-B14A-89F9-A3271CF133A8}"/>
              </a:ext>
            </a:extLst>
          </p:cNvPr>
          <p:cNvSpPr txBox="1"/>
          <p:nvPr/>
        </p:nvSpPr>
        <p:spPr>
          <a:xfrm>
            <a:off x="5317073" y="4221088"/>
            <a:ext cx="3215367" cy="16767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fr-FR" dirty="0"/>
              <a:t> TRANSFERTS THERMIQUES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fr-FR" dirty="0"/>
              <a:t> CINÉTIQUE DE RÉACTION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fr-FR" dirty="0"/>
              <a:t> COMPORTEMENT MÉCANIQUE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CD90B-7820-DB4B-AE4A-5DFE325999C7}"/>
              </a:ext>
            </a:extLst>
          </p:cNvPr>
          <p:cNvSpPr/>
          <p:nvPr/>
        </p:nvSpPr>
        <p:spPr>
          <a:xfrm>
            <a:off x="4932040" y="1340768"/>
            <a:ext cx="1800200" cy="216024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AF387CB-003C-DA4F-8A9D-12F043F0BB9C}"/>
              </a:ext>
            </a:extLst>
          </p:cNvPr>
          <p:cNvCxnSpPr/>
          <p:nvPr/>
        </p:nvCxnSpPr>
        <p:spPr>
          <a:xfrm>
            <a:off x="6516216" y="3501008"/>
            <a:ext cx="0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AE425DC-DBDE-C040-A086-2EA39835CE44}"/>
              </a:ext>
            </a:extLst>
          </p:cNvPr>
          <p:cNvGrpSpPr/>
          <p:nvPr/>
        </p:nvGrpSpPr>
        <p:grpSpPr>
          <a:xfrm>
            <a:off x="1259632" y="3429000"/>
            <a:ext cx="576064" cy="648072"/>
            <a:chOff x="1259632" y="3429000"/>
            <a:chExt cx="576064" cy="648072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F6A69CAF-1A38-AE40-8F25-5978E6F156A0}"/>
                </a:ext>
              </a:extLst>
            </p:cNvPr>
            <p:cNvCxnSpPr/>
            <p:nvPr/>
          </p:nvCxnSpPr>
          <p:spPr>
            <a:xfrm>
              <a:off x="1259632" y="3429000"/>
              <a:ext cx="5760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BC6D9484-7E3A-2843-8D84-9F202F1E6D1F}"/>
                </a:ext>
              </a:extLst>
            </p:cNvPr>
            <p:cNvCxnSpPr/>
            <p:nvPr/>
          </p:nvCxnSpPr>
          <p:spPr>
            <a:xfrm>
              <a:off x="1547664" y="3429000"/>
              <a:ext cx="0" cy="6480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3" descr="G:\Soutenance\ModuleResine.png">
            <a:extLst>
              <a:ext uri="{FF2B5EF4-FFF2-40B4-BE49-F238E27FC236}">
                <a16:creationId xmlns:a16="http://schemas.microsoft.com/office/drawing/2014/main" id="{E0E29E72-2800-5B4F-9FE1-B6D123719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509120"/>
            <a:ext cx="2464410" cy="1749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617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2|47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Roboto Condensed" pitchFamily="2" charset="0"/>
            <a:ea typeface="Roboto Condensed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65968</TotalTime>
  <Words>1791</Words>
  <Application>Microsoft Macintosh PowerPoint</Application>
  <PresentationFormat>Affichage à l'écran (4:3)</PresentationFormat>
  <Paragraphs>502</Paragraphs>
  <Slides>44</Slides>
  <Notes>16</Notes>
  <HiddenSlides>0</HiddenSlides>
  <MMClips>2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Cambria Math</vt:lpstr>
      <vt:lpstr>Roboto Condensed</vt:lpstr>
      <vt:lpstr>Symbol</vt:lpstr>
      <vt:lpstr>Times New Roman</vt:lpstr>
      <vt:lpstr>Wingdings</vt:lpstr>
      <vt:lpstr>Office Theme</vt:lpstr>
      <vt:lpstr>Équation</vt:lpstr>
      <vt:lpstr>Caractérisation multi-physique de composites en cours de transformation</vt:lpstr>
      <vt:lpstr>LTEN : Actions de Recherche</vt:lpstr>
      <vt:lpstr>LTEN : Physique des procédés composites</vt:lpstr>
      <vt:lpstr>LTEN : Physique des procédés composites</vt:lpstr>
      <vt:lpstr>2 - Procédés Composites Généralités, positionnement</vt:lpstr>
      <vt:lpstr>Procédés Composites</vt:lpstr>
      <vt:lpstr>Procédés Composites</vt:lpstr>
      <vt:lpstr>Procédés Composites</vt:lpstr>
      <vt:lpstr>Procédés Composites</vt:lpstr>
      <vt:lpstr>Procédés Composites</vt:lpstr>
      <vt:lpstr>3 – Analyse thermique et instrumentation</vt:lpstr>
      <vt:lpstr>Analyse thermique</vt:lpstr>
      <vt:lpstr>Analyse thermique</vt:lpstr>
      <vt:lpstr>Analyse thermique</vt:lpstr>
      <vt:lpstr>Analyse thermique</vt:lpstr>
      <vt:lpstr>Analyse Thermique</vt:lpstr>
      <vt:lpstr>Instrumentation</vt:lpstr>
      <vt:lpstr>4 – Appareils multifonctionnels La lignée des PVT  cinétique + dilatométrie + mécanique</vt:lpstr>
      <vt:lpstr>PVT-a</vt:lpstr>
      <vt:lpstr>PVT-a</vt:lpstr>
      <vt:lpstr>PVT-a</vt:lpstr>
      <vt:lpstr>PVT-XT</vt:lpstr>
      <vt:lpstr>PVT-XT</vt:lpstr>
      <vt:lpstr>PVT-HADDOC</vt:lpstr>
      <vt:lpstr>PVT-HADDOC</vt:lpstr>
      <vt:lpstr>PVT-HADDOC</vt:lpstr>
      <vt:lpstr>PVT-HADDOC</vt:lpstr>
      <vt:lpstr>PVT-HADDOC</vt:lpstr>
      <vt:lpstr>PVT-HADDOC</vt:lpstr>
      <vt:lpstr>PVT-HADDOC</vt:lpstr>
      <vt:lpstr>PVT-HADDOC</vt:lpstr>
      <vt:lpstr>5 – Rhéocinétique Evolution du comportement mécanique en cours de transformation</vt:lpstr>
      <vt:lpstr>Rhéocinétique</vt:lpstr>
      <vt:lpstr>Rhéocinétique</vt:lpstr>
      <vt:lpstr>Rhéocinétique</vt:lpstr>
      <vt:lpstr>Rhéocinétique</vt:lpstr>
      <vt:lpstr>Rhéocinétique</vt:lpstr>
      <vt:lpstr>Rhéocinétique</vt:lpstr>
      <vt:lpstr>Rhéocinétique</vt:lpstr>
      <vt:lpstr>Rhéocinétique</vt:lpstr>
      <vt:lpstr>Rhéocinétique</vt:lpstr>
      <vt:lpstr>Rhéo-cinétique</vt:lpstr>
      <vt:lpstr>Conclusions</vt:lpstr>
      <vt:lpstr>Merci de votre attention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</dc:creator>
  <cp:lastModifiedBy>Steven Le Corre</cp:lastModifiedBy>
  <cp:revision>532</cp:revision>
  <dcterms:created xsi:type="dcterms:W3CDTF">2018-01-23T10:41:53Z</dcterms:created>
  <dcterms:modified xsi:type="dcterms:W3CDTF">2024-01-25T09:55:59Z</dcterms:modified>
</cp:coreProperties>
</file>